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72" r:id="rId2"/>
    <p:sldId id="275" r:id="rId3"/>
    <p:sldId id="349" r:id="rId4"/>
    <p:sldId id="277" r:id="rId5"/>
    <p:sldId id="297" r:id="rId6"/>
    <p:sldId id="338" r:id="rId7"/>
    <p:sldId id="352" r:id="rId8"/>
    <p:sldId id="333" r:id="rId9"/>
    <p:sldId id="299" r:id="rId10"/>
    <p:sldId id="280" r:id="rId11"/>
    <p:sldId id="344" r:id="rId12"/>
    <p:sldId id="300" r:id="rId13"/>
    <p:sldId id="326" r:id="rId14"/>
    <p:sldId id="342" r:id="rId15"/>
    <p:sldId id="334" r:id="rId16"/>
    <p:sldId id="335" r:id="rId17"/>
    <p:sldId id="285" r:id="rId18"/>
    <p:sldId id="345" r:id="rId19"/>
    <p:sldId id="353" r:id="rId20"/>
    <p:sldId id="284" r:id="rId21"/>
    <p:sldId id="332" r:id="rId22"/>
    <p:sldId id="347"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82" d="100"/>
          <a:sy n="82" d="100"/>
        </p:scale>
        <p:origin x="145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533039272868669E-2"/>
          <c:y val="4.1999238615074846E-2"/>
          <c:w val="0.57991396908719739"/>
          <c:h val="0.85381762952989226"/>
        </c:manualLayout>
      </c:layout>
      <c:bar3DChart>
        <c:barDir val="col"/>
        <c:grouping val="stacked"/>
        <c:varyColors val="0"/>
        <c:ser>
          <c:idx val="0"/>
          <c:order val="0"/>
          <c:tx>
            <c:strRef>
              <c:f>Lapas1!$B$1</c:f>
              <c:strCache>
                <c:ptCount val="1"/>
                <c:pt idx="0">
                  <c:v>Pasitikrinusių sveikatą dalis</c:v>
                </c:pt>
              </c:strCache>
            </c:strRef>
          </c:tx>
          <c:invertIfNegative val="0"/>
          <c:dLbls>
            <c:dLbl>
              <c:idx val="0"/>
              <c:layout>
                <c:manualLayout>
                  <c:x val="4.6296296296296294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5F-43B4-855A-0F2C34236697}"/>
                </c:ext>
              </c:extLst>
            </c:dLbl>
            <c:dLbl>
              <c:idx val="1"/>
              <c:layout>
                <c:manualLayout>
                  <c:x val="7.7160493827160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5F-43B4-855A-0F2C34236697}"/>
                </c:ext>
              </c:extLst>
            </c:dLbl>
            <c:dLbl>
              <c:idx val="2"/>
              <c:layout>
                <c:manualLayout>
                  <c:x val="1.8518518518518517E-2"/>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Lapas1!$A$2:$A$6</c:f>
              <c:numCache>
                <c:formatCode>General</c:formatCode>
                <c:ptCount val="5"/>
                <c:pt idx="0">
                  <c:v>2021</c:v>
                </c:pt>
                <c:pt idx="1">
                  <c:v>2022</c:v>
                </c:pt>
                <c:pt idx="2">
                  <c:v>2023</c:v>
                </c:pt>
                <c:pt idx="3">
                  <c:v>2024</c:v>
                </c:pt>
                <c:pt idx="4">
                  <c:v>2025</c:v>
                </c:pt>
              </c:numCache>
            </c:numRef>
          </c:cat>
          <c:val>
            <c:numRef>
              <c:f>Lapas1!$B$2:$B$6</c:f>
              <c:numCache>
                <c:formatCode>General</c:formatCode>
                <c:ptCount val="5"/>
                <c:pt idx="0">
                  <c:v>95</c:v>
                </c:pt>
                <c:pt idx="1">
                  <c:v>82</c:v>
                </c:pt>
                <c:pt idx="2">
                  <c:v>100</c:v>
                </c:pt>
                <c:pt idx="3">
                  <c:v>100</c:v>
                </c:pt>
                <c:pt idx="4">
                  <c:v>100</c:v>
                </c:pt>
              </c:numCache>
            </c:numRef>
          </c:val>
          <c:extLst>
            <c:ext xmlns:c16="http://schemas.microsoft.com/office/drawing/2014/chart" uri="{C3380CC4-5D6E-409C-BE32-E72D297353CC}">
              <c16:uniqueId val="{00000003-405F-43B4-855A-0F2C34236697}"/>
            </c:ext>
          </c:extLst>
        </c:ser>
        <c:ser>
          <c:idx val="1"/>
          <c:order val="1"/>
          <c:tx>
            <c:strRef>
              <c:f>Lapas1!$C$1</c:f>
              <c:strCache>
                <c:ptCount val="1"/>
                <c:pt idx="0">
                  <c:v>Nepasitikrinusių sveikatą dalis</c:v>
                </c:pt>
              </c:strCache>
            </c:strRef>
          </c:tx>
          <c:invertIfNegative val="0"/>
          <c:dLbls>
            <c:dLbl>
              <c:idx val="1"/>
              <c:layout>
                <c:manualLayout>
                  <c:x val="9.2592592592592587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5F-43B4-855A-0F2C34236697}"/>
                </c:ext>
              </c:extLst>
            </c:dLbl>
            <c:dLbl>
              <c:idx val="2"/>
              <c:delete val="1"/>
              <c:extLst>
                <c:ext xmlns:c15="http://schemas.microsoft.com/office/drawing/2012/chart" uri="{CE6537A1-D6FC-4f65-9D91-7224C49458BB}"/>
                <c:ext xmlns:c16="http://schemas.microsoft.com/office/drawing/2014/chart" uri="{C3380CC4-5D6E-409C-BE32-E72D297353CC}">
                  <c16:uniqueId val="{00000005-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Lapas1!$A$2:$A$6</c:f>
              <c:numCache>
                <c:formatCode>General</c:formatCode>
                <c:ptCount val="5"/>
                <c:pt idx="0">
                  <c:v>2021</c:v>
                </c:pt>
                <c:pt idx="1">
                  <c:v>2022</c:v>
                </c:pt>
                <c:pt idx="2">
                  <c:v>2023</c:v>
                </c:pt>
                <c:pt idx="3">
                  <c:v>2024</c:v>
                </c:pt>
                <c:pt idx="4">
                  <c:v>2025</c:v>
                </c:pt>
              </c:numCache>
            </c:numRef>
          </c:cat>
          <c:val>
            <c:numRef>
              <c:f>Lapas1!$C$2:$C$6</c:f>
              <c:numCache>
                <c:formatCode>General</c:formatCode>
                <c:ptCount val="5"/>
                <c:pt idx="0">
                  <c:v>5</c:v>
                </c:pt>
                <c:pt idx="1">
                  <c:v>18</c:v>
                </c:pt>
                <c:pt idx="2">
                  <c:v>0</c:v>
                </c:pt>
                <c:pt idx="3">
                  <c:v>0</c:v>
                </c:pt>
                <c:pt idx="4">
                  <c:v>0</c:v>
                </c:pt>
              </c:numCache>
            </c:numRef>
          </c:val>
          <c:extLst>
            <c:ext xmlns:c16="http://schemas.microsoft.com/office/drawing/2014/chart" uri="{C3380CC4-5D6E-409C-BE32-E72D297353CC}">
              <c16:uniqueId val="{00000006-405F-43B4-855A-0F2C34236697}"/>
            </c:ext>
          </c:extLst>
        </c:ser>
        <c:dLbls>
          <c:showLegendKey val="0"/>
          <c:showVal val="0"/>
          <c:showCatName val="0"/>
          <c:showSerName val="0"/>
          <c:showPercent val="0"/>
          <c:showBubbleSize val="0"/>
        </c:dLbls>
        <c:gapWidth val="150"/>
        <c:shape val="cylinder"/>
        <c:axId val="134096000"/>
        <c:axId val="134097536"/>
        <c:axId val="0"/>
      </c:bar3DChart>
      <c:catAx>
        <c:axId val="134096000"/>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134097536"/>
        <c:crosses val="autoZero"/>
        <c:auto val="1"/>
        <c:lblAlgn val="ctr"/>
        <c:lblOffset val="100"/>
        <c:noMultiLvlLbl val="0"/>
      </c:catAx>
      <c:valAx>
        <c:axId val="134097536"/>
        <c:scaling>
          <c:orientation val="minMax"/>
          <c:min val="0"/>
        </c:scaling>
        <c:delete val="0"/>
        <c:axPos val="l"/>
        <c:majorGridlines>
          <c:spPr>
            <a:ln>
              <a:noFill/>
            </a:ln>
          </c:spPr>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134096000"/>
        <c:crosses val="autoZero"/>
        <c:crossBetween val="between"/>
      </c:valAx>
    </c:plotArea>
    <c:legend>
      <c:legendPos val="r"/>
      <c:layout>
        <c:manualLayout>
          <c:xMode val="edge"/>
          <c:yMode val="edge"/>
          <c:x val="0.67221967045785946"/>
          <c:y val="0.38082436820628007"/>
          <c:w val="0.31852107028288129"/>
          <c:h val="0.25518723860535314"/>
        </c:manualLayout>
      </c:layout>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05073350984791E-2"/>
          <c:y val="1.937395163810883E-2"/>
          <c:w val="0.80351688209411198"/>
          <c:h val="0.46138576631104661"/>
        </c:manualLayout>
      </c:layout>
      <c:barChart>
        <c:barDir val="col"/>
        <c:grouping val="clustered"/>
        <c:varyColors val="0"/>
        <c:ser>
          <c:idx val="0"/>
          <c:order val="0"/>
          <c:tx>
            <c:strRef>
              <c:f>Sheet1!$B$1</c:f>
              <c:strCache>
                <c:ptCount val="1"/>
                <c:pt idx="0">
                  <c:v>Moksleivių, neturinčių ėduonies pažeistų, plombuotų ir išrautų dantų, dalis (proc.)2024 m.</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 kl.</c:v>
                </c:pt>
                <c:pt idx="1">
                  <c:v>2kl.</c:v>
                </c:pt>
                <c:pt idx="2">
                  <c:v>3 kl.</c:v>
                </c:pt>
                <c:pt idx="3">
                  <c:v>4 kl.</c:v>
                </c:pt>
                <c:pt idx="4">
                  <c:v>5kl.</c:v>
                </c:pt>
                <c:pt idx="5">
                  <c:v>6 kl.</c:v>
                </c:pt>
                <c:pt idx="6">
                  <c:v>7 kl.</c:v>
                </c:pt>
                <c:pt idx="7">
                  <c:v>8 kl.</c:v>
                </c:pt>
                <c:pt idx="8">
                  <c:v>I g kl</c:v>
                </c:pt>
                <c:pt idx="9">
                  <c:v>II g kl</c:v>
                </c:pt>
                <c:pt idx="10">
                  <c:v>III g kl</c:v>
                </c:pt>
                <c:pt idx="11">
                  <c:v>IV g kl</c:v>
                </c:pt>
              </c:strCache>
            </c:strRef>
          </c:cat>
          <c:val>
            <c:numRef>
              <c:f>Sheet1!$B$2:$B$13</c:f>
              <c:numCache>
                <c:formatCode>General</c:formatCode>
                <c:ptCount val="12"/>
                <c:pt idx="0">
                  <c:v>31</c:v>
                </c:pt>
                <c:pt idx="1">
                  <c:v>24</c:v>
                </c:pt>
                <c:pt idx="2">
                  <c:v>31</c:v>
                </c:pt>
                <c:pt idx="3">
                  <c:v>22</c:v>
                </c:pt>
                <c:pt idx="4">
                  <c:v>20</c:v>
                </c:pt>
                <c:pt idx="5">
                  <c:v>31</c:v>
                </c:pt>
                <c:pt idx="6">
                  <c:v>50</c:v>
                </c:pt>
                <c:pt idx="7">
                  <c:v>50</c:v>
                </c:pt>
                <c:pt idx="8">
                  <c:v>20</c:v>
                </c:pt>
                <c:pt idx="9">
                  <c:v>43</c:v>
                </c:pt>
                <c:pt idx="10">
                  <c:v>18</c:v>
                </c:pt>
              </c:numCache>
            </c:numRef>
          </c:val>
          <c:extLst>
            <c:ext xmlns:c16="http://schemas.microsoft.com/office/drawing/2014/chart" uri="{C3380CC4-5D6E-409C-BE32-E72D297353CC}">
              <c16:uniqueId val="{00000000-DAB9-467B-9C33-FAF793D0ED47}"/>
            </c:ext>
          </c:extLst>
        </c:ser>
        <c:ser>
          <c:idx val="1"/>
          <c:order val="1"/>
          <c:tx>
            <c:strRef>
              <c:f>Sheet1!$C$1</c:f>
              <c:strCache>
                <c:ptCount val="1"/>
                <c:pt idx="0">
                  <c:v>Moksleivių, neturinčių sąkandžio patologijos, dalis (proc.) 2024 m.</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 kl.</c:v>
                </c:pt>
                <c:pt idx="1">
                  <c:v>2kl.</c:v>
                </c:pt>
                <c:pt idx="2">
                  <c:v>3 kl.</c:v>
                </c:pt>
                <c:pt idx="3">
                  <c:v>4 kl.</c:v>
                </c:pt>
                <c:pt idx="4">
                  <c:v>5kl.</c:v>
                </c:pt>
                <c:pt idx="5">
                  <c:v>6 kl.</c:v>
                </c:pt>
                <c:pt idx="6">
                  <c:v>7 kl.</c:v>
                </c:pt>
                <c:pt idx="7">
                  <c:v>8 kl.</c:v>
                </c:pt>
                <c:pt idx="8">
                  <c:v>I g kl</c:v>
                </c:pt>
                <c:pt idx="9">
                  <c:v>II g kl</c:v>
                </c:pt>
                <c:pt idx="10">
                  <c:v>III g kl</c:v>
                </c:pt>
                <c:pt idx="11">
                  <c:v>IV g kl</c:v>
                </c:pt>
              </c:strCache>
            </c:strRef>
          </c:cat>
          <c:val>
            <c:numRef>
              <c:f>Sheet1!$C$2:$C$13</c:f>
              <c:numCache>
                <c:formatCode>General</c:formatCode>
                <c:ptCount val="12"/>
                <c:pt idx="0">
                  <c:v>63</c:v>
                </c:pt>
                <c:pt idx="1">
                  <c:v>67</c:v>
                </c:pt>
                <c:pt idx="2">
                  <c:v>54</c:v>
                </c:pt>
                <c:pt idx="3">
                  <c:v>44</c:v>
                </c:pt>
                <c:pt idx="4">
                  <c:v>27</c:v>
                </c:pt>
                <c:pt idx="5">
                  <c:v>38</c:v>
                </c:pt>
                <c:pt idx="6">
                  <c:v>44</c:v>
                </c:pt>
                <c:pt idx="7">
                  <c:v>20</c:v>
                </c:pt>
                <c:pt idx="8">
                  <c:v>40</c:v>
                </c:pt>
                <c:pt idx="9">
                  <c:v>39</c:v>
                </c:pt>
                <c:pt idx="10">
                  <c:v>64</c:v>
                </c:pt>
              </c:numCache>
            </c:numRef>
          </c:val>
          <c:extLst>
            <c:ext xmlns:c16="http://schemas.microsoft.com/office/drawing/2014/chart" uri="{C3380CC4-5D6E-409C-BE32-E72D297353CC}">
              <c16:uniqueId val="{00000001-DAB9-467B-9C33-FAF793D0ED47}"/>
            </c:ext>
          </c:extLst>
        </c:ser>
        <c:ser>
          <c:idx val="2"/>
          <c:order val="2"/>
          <c:tx>
            <c:strRef>
              <c:f>Sheet1!$D$1</c:f>
              <c:strCache>
                <c:ptCount val="1"/>
                <c:pt idx="0">
                  <c:v>Moksleivių, neturinčių ėduonies pažeistų, plombuotų ir išrautų dantų, dalis (proc.)2025m.</c:v>
                </c:pt>
              </c:strCache>
            </c:strRef>
          </c:tx>
          <c:spPr>
            <a:solidFill>
              <a:schemeClr val="accent5"/>
            </a:solidFill>
            <a:ln>
              <a:noFill/>
            </a:ln>
            <a:effectLst/>
          </c:spPr>
          <c:invertIfNegative val="0"/>
          <c:cat>
            <c:strRef>
              <c:f>Sheet1!$A$2:$A$13</c:f>
              <c:strCache>
                <c:ptCount val="12"/>
                <c:pt idx="0">
                  <c:v>1 kl.</c:v>
                </c:pt>
                <c:pt idx="1">
                  <c:v>2kl.</c:v>
                </c:pt>
                <c:pt idx="2">
                  <c:v>3 kl.</c:v>
                </c:pt>
                <c:pt idx="3">
                  <c:v>4 kl.</c:v>
                </c:pt>
                <c:pt idx="4">
                  <c:v>5kl.</c:v>
                </c:pt>
                <c:pt idx="5">
                  <c:v>6 kl.</c:v>
                </c:pt>
                <c:pt idx="6">
                  <c:v>7 kl.</c:v>
                </c:pt>
                <c:pt idx="7">
                  <c:v>8 kl.</c:v>
                </c:pt>
                <c:pt idx="8">
                  <c:v>I g kl</c:v>
                </c:pt>
                <c:pt idx="9">
                  <c:v>II g kl</c:v>
                </c:pt>
                <c:pt idx="10">
                  <c:v>III g kl</c:v>
                </c:pt>
                <c:pt idx="11">
                  <c:v>IV g kl</c:v>
                </c:pt>
              </c:strCache>
            </c:strRef>
          </c:cat>
          <c:val>
            <c:numRef>
              <c:f>Sheet1!$D$2:$D$13</c:f>
              <c:numCache>
                <c:formatCode>General</c:formatCode>
                <c:ptCount val="12"/>
                <c:pt idx="0">
                  <c:v>22</c:v>
                </c:pt>
                <c:pt idx="1">
                  <c:v>25</c:v>
                </c:pt>
                <c:pt idx="2">
                  <c:v>11</c:v>
                </c:pt>
                <c:pt idx="3">
                  <c:v>55</c:v>
                </c:pt>
                <c:pt idx="4">
                  <c:v>13</c:v>
                </c:pt>
                <c:pt idx="5">
                  <c:v>38</c:v>
                </c:pt>
                <c:pt idx="6">
                  <c:v>42</c:v>
                </c:pt>
                <c:pt idx="7">
                  <c:v>41</c:v>
                </c:pt>
                <c:pt idx="8">
                  <c:v>58</c:v>
                </c:pt>
                <c:pt idx="9">
                  <c:v>13</c:v>
                </c:pt>
                <c:pt idx="10">
                  <c:v>0</c:v>
                </c:pt>
                <c:pt idx="11">
                  <c:v>17</c:v>
                </c:pt>
              </c:numCache>
            </c:numRef>
          </c:val>
          <c:extLst>
            <c:ext xmlns:c16="http://schemas.microsoft.com/office/drawing/2014/chart" uri="{C3380CC4-5D6E-409C-BE32-E72D297353CC}">
              <c16:uniqueId val="{00000000-A159-4373-BFFE-917845AB08FD}"/>
            </c:ext>
          </c:extLst>
        </c:ser>
        <c:ser>
          <c:idx val="3"/>
          <c:order val="3"/>
          <c:tx>
            <c:strRef>
              <c:f>Sheet1!$E$1</c:f>
              <c:strCache>
                <c:ptCount val="1"/>
                <c:pt idx="0">
                  <c:v>Moksleivių, neturinčių sąkandžio patologijos, dalis (proc.) 2025 m.</c:v>
                </c:pt>
              </c:strCache>
            </c:strRef>
          </c:tx>
          <c:spPr>
            <a:solidFill>
              <a:schemeClr val="accent1">
                <a:lumMod val="60000"/>
              </a:schemeClr>
            </a:solidFill>
            <a:ln>
              <a:noFill/>
            </a:ln>
            <a:effectLst/>
          </c:spPr>
          <c:invertIfNegative val="0"/>
          <c:cat>
            <c:strRef>
              <c:f>Sheet1!$A$2:$A$13</c:f>
              <c:strCache>
                <c:ptCount val="12"/>
                <c:pt idx="0">
                  <c:v>1 kl.</c:v>
                </c:pt>
                <c:pt idx="1">
                  <c:v>2kl.</c:v>
                </c:pt>
                <c:pt idx="2">
                  <c:v>3 kl.</c:v>
                </c:pt>
                <c:pt idx="3">
                  <c:v>4 kl.</c:v>
                </c:pt>
                <c:pt idx="4">
                  <c:v>5kl.</c:v>
                </c:pt>
                <c:pt idx="5">
                  <c:v>6 kl.</c:v>
                </c:pt>
                <c:pt idx="6">
                  <c:v>7 kl.</c:v>
                </c:pt>
                <c:pt idx="7">
                  <c:v>8 kl.</c:v>
                </c:pt>
                <c:pt idx="8">
                  <c:v>I g kl</c:v>
                </c:pt>
                <c:pt idx="9">
                  <c:v>II g kl</c:v>
                </c:pt>
                <c:pt idx="10">
                  <c:v>III g kl</c:v>
                </c:pt>
                <c:pt idx="11">
                  <c:v>IV g kl</c:v>
                </c:pt>
              </c:strCache>
            </c:strRef>
          </c:cat>
          <c:val>
            <c:numRef>
              <c:f>Sheet1!$E$2:$E$13</c:f>
              <c:numCache>
                <c:formatCode>General</c:formatCode>
                <c:ptCount val="12"/>
                <c:pt idx="0">
                  <c:v>67</c:v>
                </c:pt>
                <c:pt idx="1">
                  <c:v>50</c:v>
                </c:pt>
                <c:pt idx="2">
                  <c:v>58</c:v>
                </c:pt>
                <c:pt idx="3">
                  <c:v>36</c:v>
                </c:pt>
                <c:pt idx="4">
                  <c:v>50</c:v>
                </c:pt>
                <c:pt idx="5">
                  <c:v>44</c:v>
                </c:pt>
                <c:pt idx="6">
                  <c:v>17</c:v>
                </c:pt>
                <c:pt idx="7">
                  <c:v>29</c:v>
                </c:pt>
                <c:pt idx="8">
                  <c:v>33</c:v>
                </c:pt>
                <c:pt idx="9">
                  <c:v>63</c:v>
                </c:pt>
                <c:pt idx="10">
                  <c:v>50</c:v>
                </c:pt>
                <c:pt idx="11">
                  <c:v>58</c:v>
                </c:pt>
              </c:numCache>
            </c:numRef>
          </c:val>
          <c:extLst>
            <c:ext xmlns:c16="http://schemas.microsoft.com/office/drawing/2014/chart" uri="{C3380CC4-5D6E-409C-BE32-E72D297353CC}">
              <c16:uniqueId val="{00000001-A159-4373-BFFE-917845AB08FD}"/>
            </c:ext>
          </c:extLst>
        </c:ser>
        <c:dLbls>
          <c:showLegendKey val="0"/>
          <c:showVal val="0"/>
          <c:showCatName val="0"/>
          <c:showSerName val="0"/>
          <c:showPercent val="0"/>
          <c:showBubbleSize val="0"/>
        </c:dLbls>
        <c:gapWidth val="219"/>
        <c:overlap val="-27"/>
        <c:axId val="257179008"/>
        <c:axId val="257184896"/>
      </c:barChart>
      <c:catAx>
        <c:axId val="25717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7184896"/>
        <c:crosses val="autoZero"/>
        <c:auto val="1"/>
        <c:lblAlgn val="ctr"/>
        <c:lblOffset val="100"/>
        <c:noMultiLvlLbl val="0"/>
      </c:catAx>
      <c:valAx>
        <c:axId val="25718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7179008"/>
        <c:crosses val="autoZero"/>
        <c:crossBetween val="between"/>
      </c:valAx>
      <c:spPr>
        <a:noFill/>
        <a:ln>
          <a:noFill/>
        </a:ln>
        <a:effectLst/>
      </c:spPr>
    </c:plotArea>
    <c:legend>
      <c:legendPos val="b"/>
      <c:layout>
        <c:manualLayout>
          <c:xMode val="edge"/>
          <c:yMode val="edge"/>
          <c:x val="3.7644414913984736E-2"/>
          <c:y val="0.56945904938692149"/>
          <c:w val="0.94108030607170945"/>
          <c:h val="0.40108113600945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30293344688609E-2"/>
          <c:y val="0.12198595208313288"/>
          <c:w val="0.89251964506598558"/>
          <c:h val="0.57972954028040224"/>
        </c:manualLayout>
      </c:layout>
      <c:barChart>
        <c:barDir val="col"/>
        <c:grouping val="clustered"/>
        <c:varyColors val="0"/>
        <c:ser>
          <c:idx val="0"/>
          <c:order val="0"/>
          <c:tx>
            <c:strRef>
              <c:f>Sheet1!$B$1</c:f>
              <c:strCache>
                <c:ptCount val="1"/>
                <c:pt idx="0">
                  <c:v>2021 m.</c:v>
                </c:pt>
              </c:strCache>
            </c:strRef>
          </c:tx>
          <c:spPr>
            <a:solidFill>
              <a:schemeClr val="accent1"/>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Sheet1!$B$2:$B$6</c:f>
              <c:numCache>
                <c:formatCode>General</c:formatCode>
                <c:ptCount val="5"/>
                <c:pt idx="0">
                  <c:v>30</c:v>
                </c:pt>
                <c:pt idx="1">
                  <c:v>20</c:v>
                </c:pt>
                <c:pt idx="2">
                  <c:v>30</c:v>
                </c:pt>
                <c:pt idx="3">
                  <c:v>0</c:v>
                </c:pt>
                <c:pt idx="4">
                  <c:v>20</c:v>
                </c:pt>
              </c:numCache>
            </c:numRef>
          </c:val>
          <c:extLst>
            <c:ext xmlns:c16="http://schemas.microsoft.com/office/drawing/2014/chart" uri="{C3380CC4-5D6E-409C-BE32-E72D297353CC}">
              <c16:uniqueId val="{00000000-C782-4391-8835-CB1F9E9EDD42}"/>
            </c:ext>
          </c:extLst>
        </c:ser>
        <c:ser>
          <c:idx val="1"/>
          <c:order val="1"/>
          <c:tx>
            <c:strRef>
              <c:f>Sheet1!$C$1</c:f>
              <c:strCache>
                <c:ptCount val="1"/>
                <c:pt idx="0">
                  <c:v>2022 m.</c:v>
                </c:pt>
              </c:strCache>
            </c:strRef>
          </c:tx>
          <c:spPr>
            <a:solidFill>
              <a:schemeClr val="accent2"/>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Sheet1!$C$2:$C$6</c:f>
              <c:numCache>
                <c:formatCode>General</c:formatCode>
                <c:ptCount val="5"/>
                <c:pt idx="0">
                  <c:v>25</c:v>
                </c:pt>
                <c:pt idx="1">
                  <c:v>13</c:v>
                </c:pt>
                <c:pt idx="2">
                  <c:v>13</c:v>
                </c:pt>
                <c:pt idx="3">
                  <c:v>13</c:v>
                </c:pt>
                <c:pt idx="4">
                  <c:v>38</c:v>
                </c:pt>
              </c:numCache>
            </c:numRef>
          </c:val>
          <c:extLst>
            <c:ext xmlns:c16="http://schemas.microsoft.com/office/drawing/2014/chart" uri="{C3380CC4-5D6E-409C-BE32-E72D297353CC}">
              <c16:uniqueId val="{00000001-C782-4391-8835-CB1F9E9EDD42}"/>
            </c:ext>
          </c:extLst>
        </c:ser>
        <c:ser>
          <c:idx val="2"/>
          <c:order val="2"/>
          <c:tx>
            <c:strRef>
              <c:f>Sheet1!$D$1</c:f>
              <c:strCache>
                <c:ptCount val="1"/>
                <c:pt idx="0">
                  <c:v>2023 m.</c:v>
                </c:pt>
              </c:strCache>
            </c:strRef>
          </c:tx>
          <c:spPr>
            <a:solidFill>
              <a:schemeClr val="accent3"/>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Sheet1!$D$2:$D$6</c:f>
              <c:numCache>
                <c:formatCode>General</c:formatCode>
                <c:ptCount val="5"/>
                <c:pt idx="0">
                  <c:v>58</c:v>
                </c:pt>
                <c:pt idx="1">
                  <c:v>11</c:v>
                </c:pt>
                <c:pt idx="2">
                  <c:v>11</c:v>
                </c:pt>
                <c:pt idx="3">
                  <c:v>16</c:v>
                </c:pt>
                <c:pt idx="4">
                  <c:v>5</c:v>
                </c:pt>
              </c:numCache>
            </c:numRef>
          </c:val>
          <c:extLst>
            <c:ext xmlns:c16="http://schemas.microsoft.com/office/drawing/2014/chart" uri="{C3380CC4-5D6E-409C-BE32-E72D297353CC}">
              <c16:uniqueId val="{00000002-C782-4391-8835-CB1F9E9EDD42}"/>
            </c:ext>
          </c:extLst>
        </c:ser>
        <c:ser>
          <c:idx val="3"/>
          <c:order val="3"/>
          <c:tx>
            <c:strRef>
              <c:f>Sheet1!$E$1</c:f>
              <c:strCache>
                <c:ptCount val="1"/>
                <c:pt idx="0">
                  <c:v>2024 m.</c:v>
                </c:pt>
              </c:strCache>
            </c:strRef>
          </c:tx>
          <c:spPr>
            <a:solidFill>
              <a:schemeClr val="accent4"/>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Sheet1!$E$2:$E$6</c:f>
              <c:numCache>
                <c:formatCode>General</c:formatCode>
                <c:ptCount val="5"/>
                <c:pt idx="0">
                  <c:v>75</c:v>
                </c:pt>
                <c:pt idx="1">
                  <c:v>6</c:v>
                </c:pt>
                <c:pt idx="2">
                  <c:v>6</c:v>
                </c:pt>
                <c:pt idx="3">
                  <c:v>0</c:v>
                </c:pt>
                <c:pt idx="4">
                  <c:v>13</c:v>
                </c:pt>
              </c:numCache>
            </c:numRef>
          </c:val>
          <c:extLst>
            <c:ext xmlns:c16="http://schemas.microsoft.com/office/drawing/2014/chart" uri="{C3380CC4-5D6E-409C-BE32-E72D297353CC}">
              <c16:uniqueId val="{00000003-C782-4391-8835-CB1F9E9EDD42}"/>
            </c:ext>
          </c:extLst>
        </c:ser>
        <c:ser>
          <c:idx val="4"/>
          <c:order val="4"/>
          <c:tx>
            <c:strRef>
              <c:f>Sheet1!$F$1</c:f>
              <c:strCache>
                <c:ptCount val="1"/>
                <c:pt idx="0">
                  <c:v>2025 m.</c:v>
                </c:pt>
              </c:strCache>
            </c:strRef>
          </c:tx>
          <c:spPr>
            <a:solidFill>
              <a:schemeClr val="accent5"/>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Sheet1!$F$2:$F$6</c:f>
              <c:numCache>
                <c:formatCode>General</c:formatCode>
                <c:ptCount val="5"/>
                <c:pt idx="0">
                  <c:v>78</c:v>
                </c:pt>
                <c:pt idx="1">
                  <c:v>11</c:v>
                </c:pt>
                <c:pt idx="2">
                  <c:v>0</c:v>
                </c:pt>
                <c:pt idx="3">
                  <c:v>11</c:v>
                </c:pt>
                <c:pt idx="4">
                  <c:v>0</c:v>
                </c:pt>
              </c:numCache>
            </c:numRef>
          </c:val>
          <c:extLst>
            <c:ext xmlns:c16="http://schemas.microsoft.com/office/drawing/2014/chart" uri="{C3380CC4-5D6E-409C-BE32-E72D297353CC}">
              <c16:uniqueId val="{00000000-6C5E-4A91-B371-84FEB4613547}"/>
            </c:ext>
          </c:extLst>
        </c:ser>
        <c:dLbls>
          <c:showLegendKey val="0"/>
          <c:showVal val="0"/>
          <c:showCatName val="0"/>
          <c:showSerName val="0"/>
          <c:showPercent val="0"/>
          <c:showBubbleSize val="0"/>
        </c:dLbls>
        <c:gapWidth val="219"/>
        <c:axId val="1239171856"/>
        <c:axId val="1183174272"/>
      </c:barChart>
      <c:catAx>
        <c:axId val="123917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3174272"/>
        <c:crosses val="autoZero"/>
        <c:auto val="1"/>
        <c:lblAlgn val="ctr"/>
        <c:lblOffset val="100"/>
        <c:noMultiLvlLbl val="0"/>
      </c:catAx>
      <c:valAx>
        <c:axId val="11831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9171856"/>
        <c:crosses val="autoZero"/>
        <c:crossBetween val="between"/>
      </c:valAx>
      <c:spPr>
        <a:noFill/>
        <a:ln>
          <a:noFill/>
        </a:ln>
        <a:effectLst/>
      </c:spPr>
    </c:plotArea>
    <c:legend>
      <c:legendPos val="b"/>
      <c:layout>
        <c:manualLayout>
          <c:xMode val="edge"/>
          <c:yMode val="edge"/>
          <c:x val="0.17578098422831667"/>
          <c:y val="0.82816011531908407"/>
          <c:w val="0.54062355934321138"/>
          <c:h val="7.26085921601539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05073350984791E-2"/>
          <c:y val="1.937395163810883E-2"/>
          <c:w val="0.80351688209411198"/>
          <c:h val="0.46138576631104661"/>
        </c:manualLayout>
      </c:layout>
      <c:barChart>
        <c:barDir val="col"/>
        <c:grouping val="clustered"/>
        <c:varyColors val="0"/>
        <c:ser>
          <c:idx val="0"/>
          <c:order val="0"/>
          <c:tx>
            <c:strRef>
              <c:f>Sheet1!$B$1</c:f>
              <c:strCache>
                <c:ptCount val="1"/>
                <c:pt idx="0">
                  <c:v>Moksleivių, neturinčių ėduonies pažeistų, plombuotų ir išrautų dantų, dalis (proc.)2024 m.</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Juodkrantės skyrius</c:v>
                </c:pt>
              </c:strCache>
            </c:strRef>
          </c:cat>
          <c:val>
            <c:numRef>
              <c:f>Sheet1!$B$2</c:f>
              <c:numCache>
                <c:formatCode>General</c:formatCode>
                <c:ptCount val="1"/>
                <c:pt idx="0">
                  <c:v>50</c:v>
                </c:pt>
              </c:numCache>
            </c:numRef>
          </c:val>
          <c:extLst>
            <c:ext xmlns:c16="http://schemas.microsoft.com/office/drawing/2014/chart" uri="{C3380CC4-5D6E-409C-BE32-E72D297353CC}">
              <c16:uniqueId val="{00000000-DAB9-467B-9C33-FAF793D0ED47}"/>
            </c:ext>
          </c:extLst>
        </c:ser>
        <c:ser>
          <c:idx val="1"/>
          <c:order val="1"/>
          <c:tx>
            <c:strRef>
              <c:f>Sheet1!$C$1</c:f>
              <c:strCache>
                <c:ptCount val="1"/>
                <c:pt idx="0">
                  <c:v>Moksleivių, neturinčių sąkandžio patologijos, dalis (proc.) 2024 m.</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Juodkrantės skyrius</c:v>
                </c:pt>
              </c:strCache>
            </c:strRef>
          </c:cat>
          <c:val>
            <c:numRef>
              <c:f>Sheet1!$C$2</c:f>
              <c:numCache>
                <c:formatCode>General</c:formatCode>
                <c:ptCount val="1"/>
                <c:pt idx="0">
                  <c:v>88</c:v>
                </c:pt>
              </c:numCache>
            </c:numRef>
          </c:val>
          <c:extLst>
            <c:ext xmlns:c16="http://schemas.microsoft.com/office/drawing/2014/chart" uri="{C3380CC4-5D6E-409C-BE32-E72D297353CC}">
              <c16:uniqueId val="{00000001-DAB9-467B-9C33-FAF793D0ED47}"/>
            </c:ext>
          </c:extLst>
        </c:ser>
        <c:ser>
          <c:idx val="2"/>
          <c:order val="2"/>
          <c:tx>
            <c:strRef>
              <c:f>Sheet1!$D$1</c:f>
              <c:strCache>
                <c:ptCount val="1"/>
                <c:pt idx="0">
                  <c:v>Moksleivių, neturinčių ėduonies pažeistų, plombuotų ir išrautų dantų, dalis (proc.)2025m.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Juodkrantės skyrius</c:v>
                </c:pt>
              </c:strCache>
            </c:strRef>
          </c:cat>
          <c:val>
            <c:numRef>
              <c:f>Sheet1!$D$2</c:f>
              <c:numCache>
                <c:formatCode>General</c:formatCode>
                <c:ptCount val="1"/>
                <c:pt idx="0">
                  <c:v>56</c:v>
                </c:pt>
              </c:numCache>
            </c:numRef>
          </c:val>
          <c:extLst>
            <c:ext xmlns:c16="http://schemas.microsoft.com/office/drawing/2014/chart" uri="{C3380CC4-5D6E-409C-BE32-E72D297353CC}">
              <c16:uniqueId val="{00000000-A159-4373-BFFE-917845AB08FD}"/>
            </c:ext>
          </c:extLst>
        </c:ser>
        <c:ser>
          <c:idx val="3"/>
          <c:order val="3"/>
          <c:tx>
            <c:strRef>
              <c:f>Sheet1!$E$1</c:f>
              <c:strCache>
                <c:ptCount val="1"/>
                <c:pt idx="0">
                  <c:v>Moksleivių, neturinčių sąkandžio patologijos, dalis (proc.) 2025 m.</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Juodkrantės skyrius</c:v>
                </c:pt>
              </c:strCache>
            </c:strRef>
          </c:cat>
          <c:val>
            <c:numRef>
              <c:f>Sheet1!$E$2</c:f>
              <c:numCache>
                <c:formatCode>General</c:formatCode>
                <c:ptCount val="1"/>
                <c:pt idx="0">
                  <c:v>100</c:v>
                </c:pt>
              </c:numCache>
            </c:numRef>
          </c:val>
          <c:extLst>
            <c:ext xmlns:c16="http://schemas.microsoft.com/office/drawing/2014/chart" uri="{C3380CC4-5D6E-409C-BE32-E72D297353CC}">
              <c16:uniqueId val="{00000001-A159-4373-BFFE-917845AB08FD}"/>
            </c:ext>
          </c:extLst>
        </c:ser>
        <c:dLbls>
          <c:showLegendKey val="0"/>
          <c:showVal val="0"/>
          <c:showCatName val="0"/>
          <c:showSerName val="0"/>
          <c:showPercent val="0"/>
          <c:showBubbleSize val="0"/>
        </c:dLbls>
        <c:gapWidth val="219"/>
        <c:overlap val="-27"/>
        <c:axId val="257179008"/>
        <c:axId val="257184896"/>
      </c:barChart>
      <c:catAx>
        <c:axId val="25717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7184896"/>
        <c:crosses val="autoZero"/>
        <c:auto val="1"/>
        <c:lblAlgn val="ctr"/>
        <c:lblOffset val="100"/>
        <c:noMultiLvlLbl val="0"/>
      </c:catAx>
      <c:valAx>
        <c:axId val="25718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7179008"/>
        <c:crosses val="autoZero"/>
        <c:crossBetween val="between"/>
      </c:valAx>
      <c:spPr>
        <a:noFill/>
        <a:ln>
          <a:noFill/>
        </a:ln>
        <a:effectLst/>
      </c:spPr>
    </c:plotArea>
    <c:legend>
      <c:legendPos val="b"/>
      <c:layout>
        <c:manualLayout>
          <c:xMode val="edge"/>
          <c:yMode val="edge"/>
          <c:x val="3.7644414913984736E-2"/>
          <c:y val="0.56945904938692149"/>
          <c:w val="0.94108030607170945"/>
          <c:h val="0.40108113600945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Lapas1!$B$1</c:f>
              <c:strCache>
                <c:ptCount val="1"/>
                <c:pt idx="0">
                  <c:v>Pasitikrinusių sveikatą dalis</c:v>
                </c:pt>
              </c:strCache>
            </c:strRef>
          </c:tx>
          <c:invertIfNegative val="0"/>
          <c:dLbls>
            <c:dLbl>
              <c:idx val="0"/>
              <c:layout>
                <c:manualLayout>
                  <c:x val="4.6296296296296294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5F-43B4-855A-0F2C34236697}"/>
                </c:ext>
              </c:extLst>
            </c:dLbl>
            <c:dLbl>
              <c:idx val="1"/>
              <c:layout>
                <c:manualLayout>
                  <c:x val="7.7160493827160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5F-43B4-855A-0F2C34236697}"/>
                </c:ext>
              </c:extLst>
            </c:dLbl>
            <c:dLbl>
              <c:idx val="2"/>
              <c:layout>
                <c:manualLayout>
                  <c:x val="1.8518518518518517E-2"/>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Lapas1!$A$2:$A$6</c:f>
              <c:numCache>
                <c:formatCode>General</c:formatCode>
                <c:ptCount val="5"/>
                <c:pt idx="0">
                  <c:v>2021</c:v>
                </c:pt>
                <c:pt idx="1">
                  <c:v>2022</c:v>
                </c:pt>
                <c:pt idx="2">
                  <c:v>2023</c:v>
                </c:pt>
                <c:pt idx="3">
                  <c:v>2024</c:v>
                </c:pt>
                <c:pt idx="4">
                  <c:v>2025</c:v>
                </c:pt>
              </c:numCache>
            </c:numRef>
          </c:cat>
          <c:val>
            <c:numRef>
              <c:f>Lapas1!$B$2:$B$6</c:f>
              <c:numCache>
                <c:formatCode>General</c:formatCode>
                <c:ptCount val="5"/>
                <c:pt idx="0">
                  <c:v>84</c:v>
                </c:pt>
                <c:pt idx="1">
                  <c:v>100</c:v>
                </c:pt>
                <c:pt idx="2">
                  <c:v>100</c:v>
                </c:pt>
                <c:pt idx="3">
                  <c:v>100</c:v>
                </c:pt>
                <c:pt idx="4">
                  <c:v>90</c:v>
                </c:pt>
              </c:numCache>
            </c:numRef>
          </c:val>
          <c:extLst>
            <c:ext xmlns:c16="http://schemas.microsoft.com/office/drawing/2014/chart" uri="{C3380CC4-5D6E-409C-BE32-E72D297353CC}">
              <c16:uniqueId val="{00000003-405F-43B4-855A-0F2C34236697}"/>
            </c:ext>
          </c:extLst>
        </c:ser>
        <c:ser>
          <c:idx val="1"/>
          <c:order val="1"/>
          <c:tx>
            <c:strRef>
              <c:f>Lapas1!$C$1</c:f>
              <c:strCache>
                <c:ptCount val="1"/>
                <c:pt idx="0">
                  <c:v>Nepasitikrinusių sveikatą dalis</c:v>
                </c:pt>
              </c:strCache>
            </c:strRef>
          </c:tx>
          <c:invertIfNegative val="0"/>
          <c:dLbls>
            <c:dLbl>
              <c:idx val="1"/>
              <c:layout>
                <c:manualLayout>
                  <c:x val="9.2592592592592587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5F-43B4-855A-0F2C34236697}"/>
                </c:ext>
              </c:extLst>
            </c:dLbl>
            <c:dLbl>
              <c:idx val="2"/>
              <c:layout>
                <c:manualLayout>
                  <c:x val="7.716049382716049E-3"/>
                  <c:y val="-1.403016330447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Lapas1!$A$2:$A$6</c:f>
              <c:numCache>
                <c:formatCode>General</c:formatCode>
                <c:ptCount val="5"/>
                <c:pt idx="0">
                  <c:v>2021</c:v>
                </c:pt>
                <c:pt idx="1">
                  <c:v>2022</c:v>
                </c:pt>
                <c:pt idx="2">
                  <c:v>2023</c:v>
                </c:pt>
                <c:pt idx="3">
                  <c:v>2024</c:v>
                </c:pt>
                <c:pt idx="4">
                  <c:v>2025</c:v>
                </c:pt>
              </c:numCache>
            </c:numRef>
          </c:cat>
          <c:val>
            <c:numRef>
              <c:f>Lapas1!$C$2:$C$6</c:f>
              <c:numCache>
                <c:formatCode>General</c:formatCode>
                <c:ptCount val="5"/>
                <c:pt idx="0">
                  <c:v>16</c:v>
                </c:pt>
                <c:pt idx="1">
                  <c:v>0</c:v>
                </c:pt>
                <c:pt idx="2">
                  <c:v>0</c:v>
                </c:pt>
                <c:pt idx="3">
                  <c:v>0</c:v>
                </c:pt>
                <c:pt idx="4">
                  <c:v>10</c:v>
                </c:pt>
              </c:numCache>
            </c:numRef>
          </c:val>
          <c:extLst>
            <c:ext xmlns:c16="http://schemas.microsoft.com/office/drawing/2014/chart" uri="{C3380CC4-5D6E-409C-BE32-E72D297353CC}">
              <c16:uniqueId val="{00000006-405F-43B4-855A-0F2C34236697}"/>
            </c:ext>
          </c:extLst>
        </c:ser>
        <c:dLbls>
          <c:showLegendKey val="0"/>
          <c:showVal val="0"/>
          <c:showCatName val="0"/>
          <c:showSerName val="0"/>
          <c:showPercent val="0"/>
          <c:showBubbleSize val="0"/>
        </c:dLbls>
        <c:gapWidth val="150"/>
        <c:shape val="cylinder"/>
        <c:axId val="134096000"/>
        <c:axId val="134097536"/>
        <c:axId val="0"/>
      </c:bar3DChart>
      <c:catAx>
        <c:axId val="134096000"/>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134097536"/>
        <c:crosses val="autoZero"/>
        <c:auto val="1"/>
        <c:lblAlgn val="ctr"/>
        <c:lblOffset val="100"/>
        <c:noMultiLvlLbl val="0"/>
      </c:catAx>
      <c:valAx>
        <c:axId val="134097536"/>
        <c:scaling>
          <c:orientation val="minMax"/>
          <c:min val="0"/>
        </c:scaling>
        <c:delete val="0"/>
        <c:axPos val="l"/>
        <c:majorGridlines>
          <c:spPr>
            <a:ln>
              <a:noFill/>
            </a:ln>
          </c:spPr>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134096000"/>
        <c:crosses val="autoZero"/>
        <c:crossBetween val="between"/>
      </c:valAx>
    </c:plotArea>
    <c:legend>
      <c:legendPos val="r"/>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0490422423047665"/>
          <c:y val="3.7466136448058317E-2"/>
          <c:w val="0.46598856882473988"/>
          <c:h val="0.78590786243188004"/>
        </c:manualLayout>
      </c:layout>
      <c:bar3DChart>
        <c:barDir val="bar"/>
        <c:grouping val="clustered"/>
        <c:varyColors val="0"/>
        <c:ser>
          <c:idx val="0"/>
          <c:order val="0"/>
          <c:tx>
            <c:strRef>
              <c:f>Lapas1!$B$1</c:f>
              <c:strCache>
                <c:ptCount val="1"/>
                <c:pt idx="0">
                  <c:v>2025 m.</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Moksleivių, galinčių dalyvauti ugdymo veikloje be jokių apribojimų, dalis (proc.)</c:v>
                </c:pt>
                <c:pt idx="1">
                  <c:v>Moksleivių, kuriems nurodytos bendrosios rekomendacijos, dalis (proc.)</c:v>
                </c:pt>
                <c:pt idx="2">
                  <c:v>Moksleivių, kuriems nurodytos specialiosios rekomendacijos, dalis (proc.)</c:v>
                </c:pt>
                <c:pt idx="3">
                  <c:v>Moksleivių, kuriems pritaikytas maitinimas, dalis (proc.)</c:v>
                </c:pt>
              </c:strCache>
            </c:strRef>
          </c:cat>
          <c:val>
            <c:numRef>
              <c:f>Lapas1!$B$2:$B$5</c:f>
              <c:numCache>
                <c:formatCode>General</c:formatCode>
                <c:ptCount val="4"/>
                <c:pt idx="0">
                  <c:v>97</c:v>
                </c:pt>
                <c:pt idx="1">
                  <c:v>2</c:v>
                </c:pt>
                <c:pt idx="2">
                  <c:v>1</c:v>
                </c:pt>
                <c:pt idx="3">
                  <c:v>0</c:v>
                </c:pt>
              </c:numCache>
            </c:numRef>
          </c:val>
          <c:extLst>
            <c:ext xmlns:c16="http://schemas.microsoft.com/office/drawing/2014/chart" uri="{C3380CC4-5D6E-409C-BE32-E72D297353CC}">
              <c16:uniqueId val="{00000000-17B7-4A15-93DB-9D2595B188B1}"/>
            </c:ext>
          </c:extLst>
        </c:ser>
        <c:ser>
          <c:idx val="1"/>
          <c:order val="1"/>
          <c:tx>
            <c:strRef>
              <c:f>Lapas1!$C$1</c:f>
              <c:strCache>
                <c:ptCount val="1"/>
                <c:pt idx="0">
                  <c:v>2024 m.</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Moksleivių, galinčių dalyvauti ugdymo veikloje be jokių apribojimų, dalis (proc.)</c:v>
                </c:pt>
                <c:pt idx="1">
                  <c:v>Moksleivių, kuriems nurodytos bendrosios rekomendacijos, dalis (proc.)</c:v>
                </c:pt>
                <c:pt idx="2">
                  <c:v>Moksleivių, kuriems nurodytos specialiosios rekomendacijos, dalis (proc.)</c:v>
                </c:pt>
                <c:pt idx="3">
                  <c:v>Moksleivių, kuriems pritaikytas maitinimas, dalis (proc.)</c:v>
                </c:pt>
              </c:strCache>
            </c:strRef>
          </c:cat>
          <c:val>
            <c:numRef>
              <c:f>Lapas1!$C$2:$C$5</c:f>
              <c:numCache>
                <c:formatCode>General</c:formatCode>
                <c:ptCount val="4"/>
                <c:pt idx="0">
                  <c:v>96</c:v>
                </c:pt>
                <c:pt idx="1">
                  <c:v>4</c:v>
                </c:pt>
                <c:pt idx="2">
                  <c:v>0</c:v>
                </c:pt>
                <c:pt idx="3">
                  <c:v>0</c:v>
                </c:pt>
              </c:numCache>
            </c:numRef>
          </c:val>
          <c:extLst>
            <c:ext xmlns:c16="http://schemas.microsoft.com/office/drawing/2014/chart" uri="{C3380CC4-5D6E-409C-BE32-E72D297353CC}">
              <c16:uniqueId val="{00000001-17B7-4A15-93DB-9D2595B188B1}"/>
            </c:ext>
          </c:extLst>
        </c:ser>
        <c:ser>
          <c:idx val="2"/>
          <c:order val="2"/>
          <c:tx>
            <c:strRef>
              <c:f>Lapas1!$D$1</c:f>
              <c:strCache>
                <c:ptCount val="1"/>
                <c:pt idx="0">
                  <c:v>2023 m.</c:v>
                </c:pt>
              </c:strCache>
            </c:strRef>
          </c:tx>
          <c:spPr>
            <a:solidFill>
              <a:schemeClr val="bg1">
                <a:lumMod val="50000"/>
              </a:schemeClr>
            </a:solidFill>
            <a:ln>
              <a:noFill/>
            </a:ln>
            <a:effectLst/>
            <a:sp3d/>
          </c:spPr>
          <c:invertIfNegative val="0"/>
          <c:dLbls>
            <c:dLbl>
              <c:idx val="3"/>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1.8330443790845849E-2"/>
                      <c:h val="8.6115470677025824E-2"/>
                    </c:manualLayout>
                  </c15:layout>
                </c:ext>
                <c:ext xmlns:c16="http://schemas.microsoft.com/office/drawing/2014/chart" uri="{C3380CC4-5D6E-409C-BE32-E72D297353CC}">
                  <c16:uniqueId val="{00000000-6F43-4F7D-BFF1-C2120EDED4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Moksleivių, galinčių dalyvauti ugdymo veikloje be jokių apribojimų, dalis (proc.)</c:v>
                </c:pt>
                <c:pt idx="1">
                  <c:v>Moksleivių, kuriems nurodytos bendrosios rekomendacijos, dalis (proc.)</c:v>
                </c:pt>
                <c:pt idx="2">
                  <c:v>Moksleivių, kuriems nurodytos specialiosios rekomendacijos, dalis (proc.)</c:v>
                </c:pt>
                <c:pt idx="3">
                  <c:v>Moksleivių, kuriems pritaikytas maitinimas, dalis (proc.)</c:v>
                </c:pt>
              </c:strCache>
            </c:strRef>
          </c:cat>
          <c:val>
            <c:numRef>
              <c:f>Lapas1!$D$2:$D$5</c:f>
              <c:numCache>
                <c:formatCode>General</c:formatCode>
                <c:ptCount val="4"/>
                <c:pt idx="0">
                  <c:v>97</c:v>
                </c:pt>
                <c:pt idx="1">
                  <c:v>3</c:v>
                </c:pt>
                <c:pt idx="2">
                  <c:v>1</c:v>
                </c:pt>
                <c:pt idx="3">
                  <c:v>0</c:v>
                </c:pt>
              </c:numCache>
            </c:numRef>
          </c:val>
          <c:extLst>
            <c:ext xmlns:c16="http://schemas.microsoft.com/office/drawing/2014/chart" uri="{C3380CC4-5D6E-409C-BE32-E72D297353CC}">
              <c16:uniqueId val="{00000002-17B7-4A15-93DB-9D2595B188B1}"/>
            </c:ext>
          </c:extLst>
        </c:ser>
        <c:ser>
          <c:idx val="3"/>
          <c:order val="3"/>
          <c:tx>
            <c:strRef>
              <c:f>Lapas1!$E$1</c:f>
              <c:strCache>
                <c:ptCount val="1"/>
                <c:pt idx="0">
                  <c:v>2022 m.</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Moksleivių, galinčių dalyvauti ugdymo veikloje be jokių apribojimų, dalis (proc.)</c:v>
                </c:pt>
                <c:pt idx="1">
                  <c:v>Moksleivių, kuriems nurodytos bendrosios rekomendacijos, dalis (proc.)</c:v>
                </c:pt>
                <c:pt idx="2">
                  <c:v>Moksleivių, kuriems nurodytos specialiosios rekomendacijos, dalis (proc.)</c:v>
                </c:pt>
                <c:pt idx="3">
                  <c:v>Moksleivių, kuriems pritaikytas maitinimas, dalis (proc.)</c:v>
                </c:pt>
              </c:strCache>
            </c:strRef>
          </c:cat>
          <c:val>
            <c:numRef>
              <c:f>Lapas1!$E$2:$E$5</c:f>
              <c:numCache>
                <c:formatCode>General</c:formatCode>
                <c:ptCount val="4"/>
                <c:pt idx="0">
                  <c:v>94</c:v>
                </c:pt>
                <c:pt idx="1">
                  <c:v>3</c:v>
                </c:pt>
                <c:pt idx="2">
                  <c:v>1</c:v>
                </c:pt>
                <c:pt idx="3">
                  <c:v>0</c:v>
                </c:pt>
              </c:numCache>
            </c:numRef>
          </c:val>
          <c:extLst>
            <c:ext xmlns:c16="http://schemas.microsoft.com/office/drawing/2014/chart" uri="{C3380CC4-5D6E-409C-BE32-E72D297353CC}">
              <c16:uniqueId val="{00000000-8E09-4A61-A7EA-A839F101C84A}"/>
            </c:ext>
          </c:extLst>
        </c:ser>
        <c:ser>
          <c:idx val="4"/>
          <c:order val="4"/>
          <c:tx>
            <c:strRef>
              <c:f>Lapas1!$F$1</c:f>
              <c:strCache>
                <c:ptCount val="1"/>
                <c:pt idx="0">
                  <c:v>2021 m.</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Moksleivių, galinčių dalyvauti ugdymo veikloje be jokių apribojimų, dalis (proc.)</c:v>
                </c:pt>
                <c:pt idx="1">
                  <c:v>Moksleivių, kuriems nurodytos bendrosios rekomendacijos, dalis (proc.)</c:v>
                </c:pt>
                <c:pt idx="2">
                  <c:v>Moksleivių, kuriems nurodytos specialiosios rekomendacijos, dalis (proc.)</c:v>
                </c:pt>
                <c:pt idx="3">
                  <c:v>Moksleivių, kuriems pritaikytas maitinimas, dalis (proc.)</c:v>
                </c:pt>
              </c:strCache>
            </c:strRef>
          </c:cat>
          <c:val>
            <c:numRef>
              <c:f>Lapas1!$F$2:$F$5</c:f>
              <c:numCache>
                <c:formatCode>General</c:formatCode>
                <c:ptCount val="4"/>
                <c:pt idx="0">
                  <c:v>94</c:v>
                </c:pt>
                <c:pt idx="1">
                  <c:v>5</c:v>
                </c:pt>
                <c:pt idx="2">
                  <c:v>1</c:v>
                </c:pt>
                <c:pt idx="3">
                  <c:v>0</c:v>
                </c:pt>
              </c:numCache>
            </c:numRef>
          </c:val>
          <c:extLst>
            <c:ext xmlns:c16="http://schemas.microsoft.com/office/drawing/2014/chart" uri="{C3380CC4-5D6E-409C-BE32-E72D297353CC}">
              <c16:uniqueId val="{00000000-8AFA-43BD-8BCD-EB85B70448B8}"/>
            </c:ext>
          </c:extLst>
        </c:ser>
        <c:dLbls>
          <c:showLegendKey val="0"/>
          <c:showVal val="1"/>
          <c:showCatName val="0"/>
          <c:showSerName val="0"/>
          <c:showPercent val="0"/>
          <c:showBubbleSize val="0"/>
        </c:dLbls>
        <c:gapWidth val="150"/>
        <c:shape val="box"/>
        <c:axId val="134542848"/>
        <c:axId val="134544384"/>
        <c:axId val="0"/>
      </c:bar3DChart>
      <c:catAx>
        <c:axId val="134542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4384"/>
        <c:crosses val="autoZero"/>
        <c:auto val="1"/>
        <c:lblAlgn val="ctr"/>
        <c:lblOffset val="100"/>
        <c:noMultiLvlLbl val="0"/>
      </c:catAx>
      <c:valAx>
        <c:axId val="134544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9972816338055698"/>
          <c:y val="4.060913705583756E-2"/>
          <c:w val="0.46598856882473988"/>
          <c:h val="0.76390753527290922"/>
        </c:manualLayout>
      </c:layout>
      <c:bar3DChart>
        <c:barDir val="bar"/>
        <c:grouping val="clustered"/>
        <c:varyColors val="0"/>
        <c:ser>
          <c:idx val="0"/>
          <c:order val="0"/>
          <c:tx>
            <c:strRef>
              <c:f>Lapas1!$B$1</c:f>
              <c:strCache>
                <c:ptCount val="1"/>
                <c:pt idx="0">
                  <c:v>2025 m.</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Moksleivių, galinčių dalyvauti ugdymo veikloje be jokių apribojimų, dalis (proc.)</c:v>
                </c:pt>
                <c:pt idx="1">
                  <c:v>Moksleivių, kuriems nurodytos bendrosios rekomendacijos, dalis (proc.)</c:v>
                </c:pt>
                <c:pt idx="2">
                  <c:v>Moksleivių, kuriems nurodytos specialiosios rekomendacijos, dalis (proc.)</c:v>
                </c:pt>
                <c:pt idx="3">
                  <c:v>Moksleivių, kuriems pritaikytas maitinimas, dalis (proc.)</c:v>
                </c:pt>
              </c:strCache>
            </c:strRef>
          </c:cat>
          <c:val>
            <c:numRef>
              <c:f>Lapas1!$B$2:$B$5</c:f>
              <c:numCache>
                <c:formatCode>General</c:formatCode>
                <c:ptCount val="4"/>
                <c:pt idx="0">
                  <c:v>90</c:v>
                </c:pt>
                <c:pt idx="1">
                  <c:v>20</c:v>
                </c:pt>
                <c:pt idx="3">
                  <c:v>10</c:v>
                </c:pt>
              </c:numCache>
            </c:numRef>
          </c:val>
          <c:extLst>
            <c:ext xmlns:c16="http://schemas.microsoft.com/office/drawing/2014/chart" uri="{C3380CC4-5D6E-409C-BE32-E72D297353CC}">
              <c16:uniqueId val="{00000000-17B7-4A15-93DB-9D2595B188B1}"/>
            </c:ext>
          </c:extLst>
        </c:ser>
        <c:ser>
          <c:idx val="1"/>
          <c:order val="1"/>
          <c:tx>
            <c:strRef>
              <c:f>Lapas1!$C$1</c:f>
              <c:strCache>
                <c:ptCount val="1"/>
                <c:pt idx="0">
                  <c:v>2024 m.</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Moksleivių, galinčių dalyvauti ugdymo veikloje be jokių apribojimų, dalis (proc.)</c:v>
                </c:pt>
                <c:pt idx="1">
                  <c:v>Moksleivių, kuriems nurodytos bendrosios rekomendacijos, dalis (proc.)</c:v>
                </c:pt>
                <c:pt idx="2">
                  <c:v>Moksleivių, kuriems nurodytos specialiosios rekomendacijos, dalis (proc.)</c:v>
                </c:pt>
                <c:pt idx="3">
                  <c:v>Moksleivių, kuriems pritaikytas maitinimas, dalis (proc.)</c:v>
                </c:pt>
              </c:strCache>
            </c:strRef>
          </c:cat>
          <c:val>
            <c:numRef>
              <c:f>Lapas1!$C$2:$C$5</c:f>
              <c:numCache>
                <c:formatCode>General</c:formatCode>
                <c:ptCount val="4"/>
                <c:pt idx="0">
                  <c:v>100</c:v>
                </c:pt>
                <c:pt idx="1">
                  <c:v>0</c:v>
                </c:pt>
                <c:pt idx="2">
                  <c:v>0</c:v>
                </c:pt>
                <c:pt idx="3">
                  <c:v>0</c:v>
                </c:pt>
              </c:numCache>
            </c:numRef>
          </c:val>
          <c:extLst>
            <c:ext xmlns:c16="http://schemas.microsoft.com/office/drawing/2014/chart" uri="{C3380CC4-5D6E-409C-BE32-E72D297353CC}">
              <c16:uniqueId val="{00000001-17B7-4A15-93DB-9D2595B188B1}"/>
            </c:ext>
          </c:extLst>
        </c:ser>
        <c:ser>
          <c:idx val="2"/>
          <c:order val="2"/>
          <c:tx>
            <c:strRef>
              <c:f>Lapas1!$D$1</c:f>
              <c:strCache>
                <c:ptCount val="1"/>
                <c:pt idx="0">
                  <c:v>2023 m.</c:v>
                </c:pt>
              </c:strCache>
            </c:strRef>
          </c:tx>
          <c:spPr>
            <a:solidFill>
              <a:schemeClr val="bg1">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Moksleivių, galinčių dalyvauti ugdymo veikloje be jokių apribojimų, dalis (proc.)</c:v>
                </c:pt>
                <c:pt idx="1">
                  <c:v>Moksleivių, kuriems nurodytos bendrosios rekomendacijos, dalis (proc.)</c:v>
                </c:pt>
                <c:pt idx="2">
                  <c:v>Moksleivių, kuriems nurodytos specialiosios rekomendacijos, dalis (proc.)</c:v>
                </c:pt>
                <c:pt idx="3">
                  <c:v>Moksleivių, kuriems pritaikytas maitinimas, dalis (proc.)</c:v>
                </c:pt>
              </c:strCache>
            </c:strRef>
          </c:cat>
          <c:val>
            <c:numRef>
              <c:f>Lapas1!$D$2:$D$5</c:f>
              <c:numCache>
                <c:formatCode>General</c:formatCode>
                <c:ptCount val="4"/>
                <c:pt idx="0">
                  <c:v>100</c:v>
                </c:pt>
                <c:pt idx="1">
                  <c:v>0</c:v>
                </c:pt>
                <c:pt idx="2">
                  <c:v>0</c:v>
                </c:pt>
                <c:pt idx="3">
                  <c:v>5</c:v>
                </c:pt>
              </c:numCache>
            </c:numRef>
          </c:val>
          <c:extLst>
            <c:ext xmlns:c16="http://schemas.microsoft.com/office/drawing/2014/chart" uri="{C3380CC4-5D6E-409C-BE32-E72D297353CC}">
              <c16:uniqueId val="{00000002-17B7-4A15-93DB-9D2595B188B1}"/>
            </c:ext>
          </c:extLst>
        </c:ser>
        <c:ser>
          <c:idx val="3"/>
          <c:order val="3"/>
          <c:tx>
            <c:strRef>
              <c:f>Lapas1!$E$1</c:f>
              <c:strCache>
                <c:ptCount val="1"/>
                <c:pt idx="0">
                  <c:v>2022 m.</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Moksleivių, galinčių dalyvauti ugdymo veikloje be jokių apribojimų, dalis (proc.)</c:v>
                </c:pt>
                <c:pt idx="1">
                  <c:v>Moksleivių, kuriems nurodytos bendrosios rekomendacijos, dalis (proc.)</c:v>
                </c:pt>
                <c:pt idx="2">
                  <c:v>Moksleivių, kuriems nurodytos specialiosios rekomendacijos, dalis (proc.)</c:v>
                </c:pt>
                <c:pt idx="3">
                  <c:v>Moksleivių, kuriems pritaikytas maitinimas, dalis (proc.)</c:v>
                </c:pt>
              </c:strCache>
            </c:strRef>
          </c:cat>
          <c:val>
            <c:numRef>
              <c:f>Lapas1!$E$2:$E$5</c:f>
              <c:numCache>
                <c:formatCode>General</c:formatCode>
                <c:ptCount val="4"/>
                <c:pt idx="0">
                  <c:v>100</c:v>
                </c:pt>
                <c:pt idx="1">
                  <c:v>0</c:v>
                </c:pt>
                <c:pt idx="2">
                  <c:v>0</c:v>
                </c:pt>
                <c:pt idx="3">
                  <c:v>0</c:v>
                </c:pt>
              </c:numCache>
            </c:numRef>
          </c:val>
          <c:extLst>
            <c:ext xmlns:c16="http://schemas.microsoft.com/office/drawing/2014/chart" uri="{C3380CC4-5D6E-409C-BE32-E72D297353CC}">
              <c16:uniqueId val="{00000000-90A4-41B9-B2E2-86E1B7FE4197}"/>
            </c:ext>
          </c:extLst>
        </c:ser>
        <c:ser>
          <c:idx val="4"/>
          <c:order val="4"/>
          <c:tx>
            <c:strRef>
              <c:f>Lapas1!$F$1</c:f>
              <c:strCache>
                <c:ptCount val="1"/>
                <c:pt idx="0">
                  <c:v>2021 m.</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Moksleivių, galinčių dalyvauti ugdymo veikloje be jokių apribojimų, dalis (proc.)</c:v>
                </c:pt>
                <c:pt idx="1">
                  <c:v>Moksleivių, kuriems nurodytos bendrosios rekomendacijos, dalis (proc.)</c:v>
                </c:pt>
                <c:pt idx="2">
                  <c:v>Moksleivių, kuriems nurodytos specialiosios rekomendacijos, dalis (proc.)</c:v>
                </c:pt>
                <c:pt idx="3">
                  <c:v>Moksleivių, kuriems pritaikytas maitinimas, dalis (proc.)</c:v>
                </c:pt>
              </c:strCache>
            </c:strRef>
          </c:cat>
          <c:val>
            <c:numRef>
              <c:f>Lapas1!$F$2:$F$5</c:f>
              <c:numCache>
                <c:formatCode>General</c:formatCode>
                <c:ptCount val="4"/>
                <c:pt idx="0">
                  <c:v>100</c:v>
                </c:pt>
                <c:pt idx="1">
                  <c:v>0</c:v>
                </c:pt>
                <c:pt idx="2">
                  <c:v>0</c:v>
                </c:pt>
                <c:pt idx="3">
                  <c:v>0</c:v>
                </c:pt>
              </c:numCache>
            </c:numRef>
          </c:val>
          <c:extLst>
            <c:ext xmlns:c16="http://schemas.microsoft.com/office/drawing/2014/chart" uri="{C3380CC4-5D6E-409C-BE32-E72D297353CC}">
              <c16:uniqueId val="{00000000-D9CC-42AF-95FF-5ED375574AEF}"/>
            </c:ext>
          </c:extLst>
        </c:ser>
        <c:dLbls>
          <c:showLegendKey val="0"/>
          <c:showVal val="1"/>
          <c:showCatName val="0"/>
          <c:showSerName val="0"/>
          <c:showPercent val="0"/>
          <c:showBubbleSize val="0"/>
        </c:dLbls>
        <c:gapWidth val="150"/>
        <c:shape val="box"/>
        <c:axId val="134542848"/>
        <c:axId val="134544384"/>
        <c:axId val="0"/>
      </c:bar3DChart>
      <c:catAx>
        <c:axId val="134542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4384"/>
        <c:crosses val="autoZero"/>
        <c:auto val="1"/>
        <c:lblAlgn val="ctr"/>
        <c:lblOffset val="100"/>
        <c:noMultiLvlLbl val="0"/>
      </c:catAx>
      <c:valAx>
        <c:axId val="134544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2021 m.</c:v>
                </c:pt>
              </c:strCache>
            </c:strRef>
          </c:tx>
          <c:invertIfNegative val="0"/>
          <c:cat>
            <c:strRef>
              <c:f>Lapas1!$A$2:$A$5</c:f>
              <c:strCache>
                <c:ptCount val="4"/>
                <c:pt idx="0">
                  <c:v>Per mažas</c:v>
                </c:pt>
                <c:pt idx="1">
                  <c:v>Normalus</c:v>
                </c:pt>
                <c:pt idx="2">
                  <c:v>Antsvoris</c:v>
                </c:pt>
                <c:pt idx="3">
                  <c:v>Nutukimas</c:v>
                </c:pt>
              </c:strCache>
            </c:strRef>
          </c:cat>
          <c:val>
            <c:numRef>
              <c:f>Lapas1!$B$2:$B$5</c:f>
              <c:numCache>
                <c:formatCode>0.0</c:formatCode>
                <c:ptCount val="4"/>
                <c:pt idx="0">
                  <c:v>13</c:v>
                </c:pt>
                <c:pt idx="1">
                  <c:v>64</c:v>
                </c:pt>
                <c:pt idx="2">
                  <c:v>15</c:v>
                </c:pt>
                <c:pt idx="3">
                  <c:v>8</c:v>
                </c:pt>
              </c:numCache>
            </c:numRef>
          </c:val>
          <c:extLst>
            <c:ext xmlns:c16="http://schemas.microsoft.com/office/drawing/2014/chart" uri="{C3380CC4-5D6E-409C-BE32-E72D297353CC}">
              <c16:uniqueId val="{00000000-D82E-4894-8141-C5B45F4D6CC5}"/>
            </c:ext>
          </c:extLst>
        </c:ser>
        <c:ser>
          <c:idx val="1"/>
          <c:order val="1"/>
          <c:tx>
            <c:strRef>
              <c:f>Lapas1!$C$1</c:f>
              <c:strCache>
                <c:ptCount val="1"/>
                <c:pt idx="0">
                  <c:v>2022 m.</c:v>
                </c:pt>
              </c:strCache>
            </c:strRef>
          </c:tx>
          <c:invertIfNegative val="0"/>
          <c:cat>
            <c:strRef>
              <c:f>Lapas1!$A$2:$A$5</c:f>
              <c:strCache>
                <c:ptCount val="4"/>
                <c:pt idx="0">
                  <c:v>Per mažas</c:v>
                </c:pt>
                <c:pt idx="1">
                  <c:v>Normalus</c:v>
                </c:pt>
                <c:pt idx="2">
                  <c:v>Antsvoris</c:v>
                </c:pt>
                <c:pt idx="3">
                  <c:v>Nutukimas</c:v>
                </c:pt>
              </c:strCache>
            </c:strRef>
          </c:cat>
          <c:val>
            <c:numRef>
              <c:f>Lapas1!$C$2:$C$5</c:f>
              <c:numCache>
                <c:formatCode>0.0</c:formatCode>
                <c:ptCount val="4"/>
                <c:pt idx="0">
                  <c:v>10</c:v>
                </c:pt>
                <c:pt idx="1">
                  <c:v>57</c:v>
                </c:pt>
                <c:pt idx="2">
                  <c:v>24</c:v>
                </c:pt>
                <c:pt idx="3">
                  <c:v>9</c:v>
                </c:pt>
              </c:numCache>
            </c:numRef>
          </c:val>
          <c:extLst>
            <c:ext xmlns:c16="http://schemas.microsoft.com/office/drawing/2014/chart" uri="{C3380CC4-5D6E-409C-BE32-E72D297353CC}">
              <c16:uniqueId val="{00000001-D82E-4894-8141-C5B45F4D6CC5}"/>
            </c:ext>
          </c:extLst>
        </c:ser>
        <c:ser>
          <c:idx val="2"/>
          <c:order val="2"/>
          <c:tx>
            <c:strRef>
              <c:f>Lapas1!$D$1</c:f>
              <c:strCache>
                <c:ptCount val="1"/>
                <c:pt idx="0">
                  <c:v>2023 m.</c:v>
                </c:pt>
              </c:strCache>
            </c:strRef>
          </c:tx>
          <c:invertIfNegative val="0"/>
          <c:cat>
            <c:strRef>
              <c:f>Lapas1!$A$2:$A$5</c:f>
              <c:strCache>
                <c:ptCount val="4"/>
                <c:pt idx="0">
                  <c:v>Per mažas</c:v>
                </c:pt>
                <c:pt idx="1">
                  <c:v>Normalus</c:v>
                </c:pt>
                <c:pt idx="2">
                  <c:v>Antsvoris</c:v>
                </c:pt>
                <c:pt idx="3">
                  <c:v>Nutukimas</c:v>
                </c:pt>
              </c:strCache>
            </c:strRef>
          </c:cat>
          <c:val>
            <c:numRef>
              <c:f>Lapas1!$D$2:$D$5</c:f>
              <c:numCache>
                <c:formatCode>General</c:formatCode>
                <c:ptCount val="4"/>
                <c:pt idx="0">
                  <c:v>11</c:v>
                </c:pt>
                <c:pt idx="1">
                  <c:v>62</c:v>
                </c:pt>
                <c:pt idx="2">
                  <c:v>18</c:v>
                </c:pt>
                <c:pt idx="3">
                  <c:v>8</c:v>
                </c:pt>
              </c:numCache>
            </c:numRef>
          </c:val>
          <c:extLst>
            <c:ext xmlns:c16="http://schemas.microsoft.com/office/drawing/2014/chart" uri="{C3380CC4-5D6E-409C-BE32-E72D297353CC}">
              <c16:uniqueId val="{00000000-26A9-4A78-9AF4-F7A99A786328}"/>
            </c:ext>
          </c:extLst>
        </c:ser>
        <c:ser>
          <c:idx val="3"/>
          <c:order val="3"/>
          <c:tx>
            <c:strRef>
              <c:f>Lapas1!$E$1</c:f>
              <c:strCache>
                <c:ptCount val="1"/>
                <c:pt idx="0">
                  <c:v>2024 m.</c:v>
                </c:pt>
              </c:strCache>
            </c:strRef>
          </c:tx>
          <c:invertIfNegative val="0"/>
          <c:cat>
            <c:strRef>
              <c:f>Lapas1!$A$2:$A$5</c:f>
              <c:strCache>
                <c:ptCount val="4"/>
                <c:pt idx="0">
                  <c:v>Per mažas</c:v>
                </c:pt>
                <c:pt idx="1">
                  <c:v>Normalus</c:v>
                </c:pt>
                <c:pt idx="2">
                  <c:v>Antsvoris</c:v>
                </c:pt>
                <c:pt idx="3">
                  <c:v>Nutukimas</c:v>
                </c:pt>
              </c:strCache>
            </c:strRef>
          </c:cat>
          <c:val>
            <c:numRef>
              <c:f>Lapas1!$E$2:$E$5</c:f>
              <c:numCache>
                <c:formatCode>General</c:formatCode>
                <c:ptCount val="4"/>
                <c:pt idx="0">
                  <c:v>15</c:v>
                </c:pt>
                <c:pt idx="1">
                  <c:v>56</c:v>
                </c:pt>
                <c:pt idx="2">
                  <c:v>16</c:v>
                </c:pt>
                <c:pt idx="3">
                  <c:v>11</c:v>
                </c:pt>
              </c:numCache>
            </c:numRef>
          </c:val>
          <c:extLst>
            <c:ext xmlns:c16="http://schemas.microsoft.com/office/drawing/2014/chart" uri="{C3380CC4-5D6E-409C-BE32-E72D297353CC}">
              <c16:uniqueId val="{00000000-095F-470C-92DA-2BFBBAC7A33D}"/>
            </c:ext>
          </c:extLst>
        </c:ser>
        <c:ser>
          <c:idx val="4"/>
          <c:order val="4"/>
          <c:tx>
            <c:strRef>
              <c:f>Lapas1!$F$1</c:f>
              <c:strCache>
                <c:ptCount val="1"/>
                <c:pt idx="0">
                  <c:v>2025 m.</c:v>
                </c:pt>
              </c:strCache>
            </c:strRef>
          </c:tx>
          <c:invertIfNegative val="0"/>
          <c:cat>
            <c:strRef>
              <c:f>Lapas1!$A$2:$A$5</c:f>
              <c:strCache>
                <c:ptCount val="4"/>
                <c:pt idx="0">
                  <c:v>Per mažas</c:v>
                </c:pt>
                <c:pt idx="1">
                  <c:v>Normalus</c:v>
                </c:pt>
                <c:pt idx="2">
                  <c:v>Antsvoris</c:v>
                </c:pt>
                <c:pt idx="3">
                  <c:v>Nutukimas</c:v>
                </c:pt>
              </c:strCache>
            </c:strRef>
          </c:cat>
          <c:val>
            <c:numRef>
              <c:f>Lapas1!$F$2:$F$5</c:f>
              <c:numCache>
                <c:formatCode>General</c:formatCode>
                <c:ptCount val="4"/>
                <c:pt idx="0">
                  <c:v>10</c:v>
                </c:pt>
                <c:pt idx="1">
                  <c:v>60</c:v>
                </c:pt>
                <c:pt idx="2">
                  <c:v>20</c:v>
                </c:pt>
                <c:pt idx="3">
                  <c:v>10</c:v>
                </c:pt>
              </c:numCache>
            </c:numRef>
          </c:val>
          <c:extLst>
            <c:ext xmlns:c16="http://schemas.microsoft.com/office/drawing/2014/chart" uri="{C3380CC4-5D6E-409C-BE32-E72D297353CC}">
              <c16:uniqueId val="{00000000-23C3-439D-B6EE-6A118D6E9515}"/>
            </c:ext>
          </c:extLst>
        </c:ser>
        <c:dLbls>
          <c:showLegendKey val="0"/>
          <c:showVal val="0"/>
          <c:showCatName val="0"/>
          <c:showSerName val="0"/>
          <c:showPercent val="0"/>
          <c:showBubbleSize val="0"/>
        </c:dLbls>
        <c:gapWidth val="150"/>
        <c:shape val="cylinder"/>
        <c:axId val="134792320"/>
        <c:axId val="134793856"/>
        <c:axId val="0"/>
      </c:bar3DChart>
      <c:catAx>
        <c:axId val="134792320"/>
        <c:scaling>
          <c:orientation val="minMax"/>
        </c:scaling>
        <c:delete val="0"/>
        <c:axPos val="b"/>
        <c:numFmt formatCode="General" sourceLinked="0"/>
        <c:majorTickMark val="none"/>
        <c:minorTickMark val="none"/>
        <c:tickLblPos val="nextTo"/>
        <c:crossAx val="134793856"/>
        <c:crosses val="autoZero"/>
        <c:auto val="1"/>
        <c:lblAlgn val="ctr"/>
        <c:lblOffset val="100"/>
        <c:noMultiLvlLbl val="0"/>
      </c:catAx>
      <c:valAx>
        <c:axId val="134793856"/>
        <c:scaling>
          <c:orientation val="minMax"/>
        </c:scaling>
        <c:delete val="0"/>
        <c:axPos val="l"/>
        <c:majorGridlines>
          <c:spPr>
            <a:ln>
              <a:noFill/>
            </a:ln>
          </c:spPr>
        </c:majorGridlines>
        <c:numFmt formatCode="0.0"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34792320"/>
        <c:crosses val="autoZero"/>
        <c:crossBetween val="between"/>
      </c:valAx>
      <c:dTable>
        <c:showHorzBorder val="1"/>
        <c:showVertBorder val="1"/>
        <c:showOutline val="1"/>
        <c:showKeys val="1"/>
        <c:txPr>
          <a:bodyPr/>
          <a:lstStyle/>
          <a:p>
            <a:pPr rtl="0">
              <a:defRPr sz="16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2021 m.</c:v>
                </c:pt>
              </c:strCache>
            </c:strRef>
          </c:tx>
          <c:invertIfNegative val="0"/>
          <c:cat>
            <c:strRef>
              <c:f>Lapas1!$A$2:$A$5</c:f>
              <c:strCache>
                <c:ptCount val="4"/>
                <c:pt idx="0">
                  <c:v>Per mažas</c:v>
                </c:pt>
                <c:pt idx="1">
                  <c:v>Normalus</c:v>
                </c:pt>
                <c:pt idx="2">
                  <c:v>Antsvoris</c:v>
                </c:pt>
                <c:pt idx="3">
                  <c:v>Nutukimas</c:v>
                </c:pt>
              </c:strCache>
            </c:strRef>
          </c:cat>
          <c:val>
            <c:numRef>
              <c:f>Lapas1!$B$2:$B$5</c:f>
              <c:numCache>
                <c:formatCode>0.0</c:formatCode>
                <c:ptCount val="4"/>
                <c:pt idx="0">
                  <c:v>47</c:v>
                </c:pt>
                <c:pt idx="1">
                  <c:v>43</c:v>
                </c:pt>
                <c:pt idx="2">
                  <c:v>0</c:v>
                </c:pt>
                <c:pt idx="3">
                  <c:v>5</c:v>
                </c:pt>
              </c:numCache>
            </c:numRef>
          </c:val>
          <c:extLst>
            <c:ext xmlns:c16="http://schemas.microsoft.com/office/drawing/2014/chart" uri="{C3380CC4-5D6E-409C-BE32-E72D297353CC}">
              <c16:uniqueId val="{00000000-D82E-4894-8141-C5B45F4D6CC5}"/>
            </c:ext>
          </c:extLst>
        </c:ser>
        <c:ser>
          <c:idx val="1"/>
          <c:order val="1"/>
          <c:tx>
            <c:strRef>
              <c:f>Lapas1!$C$1</c:f>
              <c:strCache>
                <c:ptCount val="1"/>
                <c:pt idx="0">
                  <c:v>2022 m.</c:v>
                </c:pt>
              </c:strCache>
            </c:strRef>
          </c:tx>
          <c:invertIfNegative val="0"/>
          <c:cat>
            <c:strRef>
              <c:f>Lapas1!$A$2:$A$5</c:f>
              <c:strCache>
                <c:ptCount val="4"/>
                <c:pt idx="0">
                  <c:v>Per mažas</c:v>
                </c:pt>
                <c:pt idx="1">
                  <c:v>Normalus</c:v>
                </c:pt>
                <c:pt idx="2">
                  <c:v>Antsvoris</c:v>
                </c:pt>
                <c:pt idx="3">
                  <c:v>Nutukimas</c:v>
                </c:pt>
              </c:strCache>
            </c:strRef>
          </c:cat>
          <c:val>
            <c:numRef>
              <c:f>Lapas1!$C$2:$C$5</c:f>
              <c:numCache>
                <c:formatCode>0.0</c:formatCode>
                <c:ptCount val="4"/>
                <c:pt idx="0">
                  <c:v>24</c:v>
                </c:pt>
                <c:pt idx="1">
                  <c:v>66</c:v>
                </c:pt>
                <c:pt idx="2">
                  <c:v>0</c:v>
                </c:pt>
                <c:pt idx="3">
                  <c:v>0</c:v>
                </c:pt>
              </c:numCache>
            </c:numRef>
          </c:val>
          <c:extLst>
            <c:ext xmlns:c16="http://schemas.microsoft.com/office/drawing/2014/chart" uri="{C3380CC4-5D6E-409C-BE32-E72D297353CC}">
              <c16:uniqueId val="{00000001-D82E-4894-8141-C5B45F4D6CC5}"/>
            </c:ext>
          </c:extLst>
        </c:ser>
        <c:ser>
          <c:idx val="2"/>
          <c:order val="2"/>
          <c:tx>
            <c:strRef>
              <c:f>Lapas1!$D$1</c:f>
              <c:strCache>
                <c:ptCount val="1"/>
                <c:pt idx="0">
                  <c:v>2023 m.</c:v>
                </c:pt>
              </c:strCache>
            </c:strRef>
          </c:tx>
          <c:invertIfNegative val="0"/>
          <c:cat>
            <c:strRef>
              <c:f>Lapas1!$A$2:$A$5</c:f>
              <c:strCache>
                <c:ptCount val="4"/>
                <c:pt idx="0">
                  <c:v>Per mažas</c:v>
                </c:pt>
                <c:pt idx="1">
                  <c:v>Normalus</c:v>
                </c:pt>
                <c:pt idx="2">
                  <c:v>Antsvoris</c:v>
                </c:pt>
                <c:pt idx="3">
                  <c:v>Nutukimas</c:v>
                </c:pt>
              </c:strCache>
            </c:strRef>
          </c:cat>
          <c:val>
            <c:numRef>
              <c:f>Lapas1!$D$2:$D$5</c:f>
              <c:numCache>
                <c:formatCode>General</c:formatCode>
                <c:ptCount val="4"/>
                <c:pt idx="0">
                  <c:v>11</c:v>
                </c:pt>
                <c:pt idx="1">
                  <c:v>58</c:v>
                </c:pt>
                <c:pt idx="2">
                  <c:v>11</c:v>
                </c:pt>
                <c:pt idx="3">
                  <c:v>0</c:v>
                </c:pt>
              </c:numCache>
            </c:numRef>
          </c:val>
          <c:extLst>
            <c:ext xmlns:c16="http://schemas.microsoft.com/office/drawing/2014/chart" uri="{C3380CC4-5D6E-409C-BE32-E72D297353CC}">
              <c16:uniqueId val="{00000000-BDCF-4BD7-9EC7-B43BB5D7C1D5}"/>
            </c:ext>
          </c:extLst>
        </c:ser>
        <c:ser>
          <c:idx val="3"/>
          <c:order val="3"/>
          <c:tx>
            <c:strRef>
              <c:f>Lapas1!$E$1</c:f>
              <c:strCache>
                <c:ptCount val="1"/>
                <c:pt idx="0">
                  <c:v>2024 m.</c:v>
                </c:pt>
              </c:strCache>
            </c:strRef>
          </c:tx>
          <c:invertIfNegative val="0"/>
          <c:cat>
            <c:strRef>
              <c:f>Lapas1!$A$2:$A$5</c:f>
              <c:strCache>
                <c:ptCount val="4"/>
                <c:pt idx="0">
                  <c:v>Per mažas</c:v>
                </c:pt>
                <c:pt idx="1">
                  <c:v>Normalus</c:v>
                </c:pt>
                <c:pt idx="2">
                  <c:v>Antsvoris</c:v>
                </c:pt>
                <c:pt idx="3">
                  <c:v>Nutukimas</c:v>
                </c:pt>
              </c:strCache>
            </c:strRef>
          </c:cat>
          <c:val>
            <c:numRef>
              <c:f>Lapas1!$E$2:$E$5</c:f>
              <c:numCache>
                <c:formatCode>General</c:formatCode>
                <c:ptCount val="4"/>
                <c:pt idx="0">
                  <c:v>19</c:v>
                </c:pt>
                <c:pt idx="1">
                  <c:v>69</c:v>
                </c:pt>
                <c:pt idx="2">
                  <c:v>0</c:v>
                </c:pt>
                <c:pt idx="3">
                  <c:v>0</c:v>
                </c:pt>
              </c:numCache>
            </c:numRef>
          </c:val>
          <c:extLst>
            <c:ext xmlns:c16="http://schemas.microsoft.com/office/drawing/2014/chart" uri="{C3380CC4-5D6E-409C-BE32-E72D297353CC}">
              <c16:uniqueId val="{00000000-CFAE-4486-96B3-9AC7B752E9E8}"/>
            </c:ext>
          </c:extLst>
        </c:ser>
        <c:ser>
          <c:idx val="4"/>
          <c:order val="4"/>
          <c:tx>
            <c:strRef>
              <c:f>Lapas1!$F$1</c:f>
              <c:strCache>
                <c:ptCount val="1"/>
                <c:pt idx="0">
                  <c:v>2025 m.</c:v>
                </c:pt>
              </c:strCache>
            </c:strRef>
          </c:tx>
          <c:invertIfNegative val="0"/>
          <c:cat>
            <c:strRef>
              <c:f>Lapas1!$A$2:$A$5</c:f>
              <c:strCache>
                <c:ptCount val="4"/>
                <c:pt idx="0">
                  <c:v>Per mažas</c:v>
                </c:pt>
                <c:pt idx="1">
                  <c:v>Normalus</c:v>
                </c:pt>
                <c:pt idx="2">
                  <c:v>Antsvoris</c:v>
                </c:pt>
                <c:pt idx="3">
                  <c:v>Nutukimas</c:v>
                </c:pt>
              </c:strCache>
            </c:strRef>
          </c:cat>
          <c:val>
            <c:numRef>
              <c:f>Lapas1!$F$2:$F$5</c:f>
              <c:numCache>
                <c:formatCode>General</c:formatCode>
                <c:ptCount val="4"/>
                <c:pt idx="0">
                  <c:v>25</c:v>
                </c:pt>
                <c:pt idx="1">
                  <c:v>75</c:v>
                </c:pt>
                <c:pt idx="2">
                  <c:v>0</c:v>
                </c:pt>
                <c:pt idx="3">
                  <c:v>0</c:v>
                </c:pt>
              </c:numCache>
            </c:numRef>
          </c:val>
          <c:extLst>
            <c:ext xmlns:c16="http://schemas.microsoft.com/office/drawing/2014/chart" uri="{C3380CC4-5D6E-409C-BE32-E72D297353CC}">
              <c16:uniqueId val="{00000000-FFA3-4C88-8F91-6C65EA31E8A7}"/>
            </c:ext>
          </c:extLst>
        </c:ser>
        <c:dLbls>
          <c:showLegendKey val="0"/>
          <c:showVal val="0"/>
          <c:showCatName val="0"/>
          <c:showSerName val="0"/>
          <c:showPercent val="0"/>
          <c:showBubbleSize val="0"/>
        </c:dLbls>
        <c:gapWidth val="150"/>
        <c:shape val="cylinder"/>
        <c:axId val="134792320"/>
        <c:axId val="134793856"/>
        <c:axId val="0"/>
      </c:bar3DChart>
      <c:catAx>
        <c:axId val="134792320"/>
        <c:scaling>
          <c:orientation val="minMax"/>
        </c:scaling>
        <c:delete val="0"/>
        <c:axPos val="b"/>
        <c:numFmt formatCode="General" sourceLinked="0"/>
        <c:majorTickMark val="none"/>
        <c:minorTickMark val="none"/>
        <c:tickLblPos val="nextTo"/>
        <c:crossAx val="134793856"/>
        <c:crosses val="autoZero"/>
        <c:auto val="1"/>
        <c:lblAlgn val="ctr"/>
        <c:lblOffset val="100"/>
        <c:noMultiLvlLbl val="0"/>
      </c:catAx>
      <c:valAx>
        <c:axId val="134793856"/>
        <c:scaling>
          <c:orientation val="minMax"/>
        </c:scaling>
        <c:delete val="0"/>
        <c:axPos val="l"/>
        <c:majorGridlines>
          <c:spPr>
            <a:ln>
              <a:noFill/>
            </a:ln>
          </c:spPr>
        </c:majorGridlines>
        <c:numFmt formatCode="0.0"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34792320"/>
        <c:crosses val="autoZero"/>
        <c:crossBetween val="between"/>
      </c:valAx>
      <c:dTable>
        <c:showHorzBorder val="1"/>
        <c:showVertBorder val="1"/>
        <c:showOutline val="1"/>
        <c:showKeys val="1"/>
        <c:txPr>
          <a:bodyPr/>
          <a:lstStyle/>
          <a:p>
            <a:pPr rtl="0">
              <a:defRPr sz="16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2021 m.</c:v>
                </c:pt>
              </c:strCache>
            </c:strRef>
          </c:tx>
          <c:invertIfNegative val="0"/>
          <c:cat>
            <c:strRef>
              <c:f>Lapas1!$A$2:$A$5</c:f>
              <c:strCache>
                <c:ptCount val="4"/>
                <c:pt idx="0">
                  <c:v>Pagrindinė</c:v>
                </c:pt>
                <c:pt idx="1">
                  <c:v>Parengiamoji</c:v>
                </c:pt>
                <c:pt idx="2">
                  <c:v>Specialioji</c:v>
                </c:pt>
                <c:pt idx="3">
                  <c:v>Atleisti</c:v>
                </c:pt>
              </c:strCache>
            </c:strRef>
          </c:cat>
          <c:val>
            <c:numRef>
              <c:f>Lapas1!$B$2:$B$5</c:f>
              <c:numCache>
                <c:formatCode>General</c:formatCode>
                <c:ptCount val="4"/>
                <c:pt idx="0">
                  <c:v>99</c:v>
                </c:pt>
                <c:pt idx="1">
                  <c:v>1</c:v>
                </c:pt>
                <c:pt idx="2">
                  <c:v>0</c:v>
                </c:pt>
                <c:pt idx="3">
                  <c:v>0</c:v>
                </c:pt>
              </c:numCache>
            </c:numRef>
          </c:val>
          <c:extLst>
            <c:ext xmlns:c16="http://schemas.microsoft.com/office/drawing/2014/chart" uri="{C3380CC4-5D6E-409C-BE32-E72D297353CC}">
              <c16:uniqueId val="{00000000-ABC5-4DB8-804E-28A79840E33A}"/>
            </c:ext>
          </c:extLst>
        </c:ser>
        <c:ser>
          <c:idx val="1"/>
          <c:order val="1"/>
          <c:tx>
            <c:strRef>
              <c:f>Lapas1!$C$1</c:f>
              <c:strCache>
                <c:ptCount val="1"/>
                <c:pt idx="0">
                  <c:v>2022 m.</c:v>
                </c:pt>
              </c:strCache>
            </c:strRef>
          </c:tx>
          <c:invertIfNegative val="0"/>
          <c:cat>
            <c:strRef>
              <c:f>Lapas1!$A$2:$A$5</c:f>
              <c:strCache>
                <c:ptCount val="4"/>
                <c:pt idx="0">
                  <c:v>Pagrindinė</c:v>
                </c:pt>
                <c:pt idx="1">
                  <c:v>Parengiamoji</c:v>
                </c:pt>
                <c:pt idx="2">
                  <c:v>Specialioji</c:v>
                </c:pt>
                <c:pt idx="3">
                  <c:v>Atleisti</c:v>
                </c:pt>
              </c:strCache>
            </c:strRef>
          </c:cat>
          <c:val>
            <c:numRef>
              <c:f>Lapas1!$C$2:$C$5</c:f>
              <c:numCache>
                <c:formatCode>General</c:formatCode>
                <c:ptCount val="4"/>
                <c:pt idx="0">
                  <c:v>98</c:v>
                </c:pt>
                <c:pt idx="1">
                  <c:v>2</c:v>
                </c:pt>
                <c:pt idx="2">
                  <c:v>0</c:v>
                </c:pt>
                <c:pt idx="3">
                  <c:v>0</c:v>
                </c:pt>
              </c:numCache>
            </c:numRef>
          </c:val>
          <c:extLst>
            <c:ext xmlns:c16="http://schemas.microsoft.com/office/drawing/2014/chart" uri="{C3380CC4-5D6E-409C-BE32-E72D297353CC}">
              <c16:uniqueId val="{00000001-ABC5-4DB8-804E-28A79840E33A}"/>
            </c:ext>
          </c:extLst>
        </c:ser>
        <c:ser>
          <c:idx val="2"/>
          <c:order val="2"/>
          <c:tx>
            <c:strRef>
              <c:f>Lapas1!$D$1</c:f>
              <c:strCache>
                <c:ptCount val="1"/>
                <c:pt idx="0">
                  <c:v>2023 m.</c:v>
                </c:pt>
              </c:strCache>
            </c:strRef>
          </c:tx>
          <c:invertIfNegative val="0"/>
          <c:cat>
            <c:strRef>
              <c:f>Lapas1!$A$2:$A$5</c:f>
              <c:strCache>
                <c:ptCount val="4"/>
                <c:pt idx="0">
                  <c:v>Pagrindinė</c:v>
                </c:pt>
                <c:pt idx="1">
                  <c:v>Parengiamoji</c:v>
                </c:pt>
                <c:pt idx="2">
                  <c:v>Specialioji</c:v>
                </c:pt>
                <c:pt idx="3">
                  <c:v>Atleisti</c:v>
                </c:pt>
              </c:strCache>
            </c:strRef>
          </c:cat>
          <c:val>
            <c:numRef>
              <c:f>Lapas1!$D$2:$D$5</c:f>
              <c:numCache>
                <c:formatCode>General</c:formatCode>
                <c:ptCount val="4"/>
                <c:pt idx="0">
                  <c:v>98</c:v>
                </c:pt>
                <c:pt idx="1">
                  <c:v>2</c:v>
                </c:pt>
                <c:pt idx="2">
                  <c:v>0</c:v>
                </c:pt>
                <c:pt idx="3">
                  <c:v>0</c:v>
                </c:pt>
              </c:numCache>
            </c:numRef>
          </c:val>
          <c:extLst>
            <c:ext xmlns:c16="http://schemas.microsoft.com/office/drawing/2014/chart" uri="{C3380CC4-5D6E-409C-BE32-E72D297353CC}">
              <c16:uniqueId val="{00000000-6DE1-4722-AAB0-98B893B6053D}"/>
            </c:ext>
          </c:extLst>
        </c:ser>
        <c:ser>
          <c:idx val="3"/>
          <c:order val="3"/>
          <c:tx>
            <c:strRef>
              <c:f>Lapas1!$E$1</c:f>
              <c:strCache>
                <c:ptCount val="1"/>
                <c:pt idx="0">
                  <c:v>2024 m.</c:v>
                </c:pt>
              </c:strCache>
            </c:strRef>
          </c:tx>
          <c:invertIfNegative val="0"/>
          <c:cat>
            <c:strRef>
              <c:f>Lapas1!$A$2:$A$5</c:f>
              <c:strCache>
                <c:ptCount val="4"/>
                <c:pt idx="0">
                  <c:v>Pagrindinė</c:v>
                </c:pt>
                <c:pt idx="1">
                  <c:v>Parengiamoji</c:v>
                </c:pt>
                <c:pt idx="2">
                  <c:v>Specialioji</c:v>
                </c:pt>
                <c:pt idx="3">
                  <c:v>Atleisti</c:v>
                </c:pt>
              </c:strCache>
            </c:strRef>
          </c:cat>
          <c:val>
            <c:numRef>
              <c:f>Lapas1!$E$2:$E$5</c:f>
              <c:numCache>
                <c:formatCode>General</c:formatCode>
                <c:ptCount val="4"/>
                <c:pt idx="0">
                  <c:v>99</c:v>
                </c:pt>
                <c:pt idx="1">
                  <c:v>1</c:v>
                </c:pt>
                <c:pt idx="2">
                  <c:v>0</c:v>
                </c:pt>
                <c:pt idx="3">
                  <c:v>0</c:v>
                </c:pt>
              </c:numCache>
            </c:numRef>
          </c:val>
          <c:extLst>
            <c:ext xmlns:c16="http://schemas.microsoft.com/office/drawing/2014/chart" uri="{C3380CC4-5D6E-409C-BE32-E72D297353CC}">
              <c16:uniqueId val="{00000000-AC9F-48B3-B6E0-5DCF3444F3F9}"/>
            </c:ext>
          </c:extLst>
        </c:ser>
        <c:ser>
          <c:idx val="4"/>
          <c:order val="4"/>
          <c:tx>
            <c:strRef>
              <c:f>Lapas1!$F$1</c:f>
              <c:strCache>
                <c:ptCount val="1"/>
                <c:pt idx="0">
                  <c:v>2025 m.</c:v>
                </c:pt>
              </c:strCache>
            </c:strRef>
          </c:tx>
          <c:invertIfNegative val="0"/>
          <c:cat>
            <c:strRef>
              <c:f>Lapas1!$A$2:$A$5</c:f>
              <c:strCache>
                <c:ptCount val="4"/>
                <c:pt idx="0">
                  <c:v>Pagrindinė</c:v>
                </c:pt>
                <c:pt idx="1">
                  <c:v>Parengiamoji</c:v>
                </c:pt>
                <c:pt idx="2">
                  <c:v>Specialioji</c:v>
                </c:pt>
                <c:pt idx="3">
                  <c:v>Atleisti</c:v>
                </c:pt>
              </c:strCache>
            </c:strRef>
          </c:cat>
          <c:val>
            <c:numRef>
              <c:f>Lapas1!$F$2:$F$5</c:f>
              <c:numCache>
                <c:formatCode>General</c:formatCode>
                <c:ptCount val="4"/>
                <c:pt idx="0">
                  <c:v>100</c:v>
                </c:pt>
                <c:pt idx="1">
                  <c:v>0</c:v>
                </c:pt>
                <c:pt idx="2">
                  <c:v>0</c:v>
                </c:pt>
                <c:pt idx="3">
                  <c:v>0</c:v>
                </c:pt>
              </c:numCache>
            </c:numRef>
          </c:val>
          <c:extLst>
            <c:ext xmlns:c16="http://schemas.microsoft.com/office/drawing/2014/chart" uri="{C3380CC4-5D6E-409C-BE32-E72D297353CC}">
              <c16:uniqueId val="{00000000-0E07-4474-ABBD-2ADD9D3CAD44}"/>
            </c:ext>
          </c:extLst>
        </c:ser>
        <c:dLbls>
          <c:showLegendKey val="0"/>
          <c:showVal val="0"/>
          <c:showCatName val="0"/>
          <c:showSerName val="0"/>
          <c:showPercent val="0"/>
          <c:showBubbleSize val="0"/>
        </c:dLbls>
        <c:gapWidth val="150"/>
        <c:shape val="cylinder"/>
        <c:axId val="145172736"/>
        <c:axId val="145301504"/>
        <c:axId val="0"/>
      </c:bar3DChart>
      <c:catAx>
        <c:axId val="145172736"/>
        <c:scaling>
          <c:orientation val="minMax"/>
        </c:scaling>
        <c:delete val="0"/>
        <c:axPos val="b"/>
        <c:numFmt formatCode="General" sourceLinked="0"/>
        <c:majorTickMark val="none"/>
        <c:minorTickMark val="none"/>
        <c:tickLblPos val="nextTo"/>
        <c:crossAx val="145301504"/>
        <c:crosses val="autoZero"/>
        <c:auto val="1"/>
        <c:lblAlgn val="ctr"/>
        <c:lblOffset val="100"/>
        <c:noMultiLvlLbl val="0"/>
      </c:catAx>
      <c:valAx>
        <c:axId val="145301504"/>
        <c:scaling>
          <c:orientation val="minMax"/>
        </c:scaling>
        <c:delete val="0"/>
        <c:axPos val="l"/>
        <c:majorGridlines>
          <c:spPr>
            <a:ln>
              <a:noFill/>
            </a:ln>
          </c:spPr>
        </c:majorGridlines>
        <c:numFmt formatCode="General"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45172736"/>
        <c:crosses val="autoZero"/>
        <c:crossBetween val="between"/>
      </c:valAx>
      <c:dTable>
        <c:showHorzBorder val="1"/>
        <c:showVertBorder val="1"/>
        <c:showOutline val="1"/>
        <c:showKeys val="1"/>
        <c:txPr>
          <a:bodyPr/>
          <a:lstStyle/>
          <a:p>
            <a:pPr rtl="0">
              <a:defRPr sz="14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2021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Lapas1!$B$2:$B$6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0-ABC5-4DB8-804E-28A79840E33A}"/>
            </c:ext>
          </c:extLst>
        </c:ser>
        <c:ser>
          <c:idx val="1"/>
          <c:order val="1"/>
          <c:tx>
            <c:strRef>
              <c:f>Lapas1!$C$1</c:f>
              <c:strCache>
                <c:ptCount val="1"/>
                <c:pt idx="0">
                  <c:v>2022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Lapas1!$C$2:$C$6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1-ABC5-4DB8-804E-28A79840E33A}"/>
            </c:ext>
          </c:extLst>
        </c:ser>
        <c:ser>
          <c:idx val="2"/>
          <c:order val="2"/>
          <c:tx>
            <c:strRef>
              <c:f>Lapas1!$D$1</c:f>
              <c:strCache>
                <c:ptCount val="1"/>
                <c:pt idx="0">
                  <c:v>2023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Lapas1!$D$2:$D$6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0-BE9E-4EBE-A4D8-BE2FB3B95AE0}"/>
            </c:ext>
          </c:extLst>
        </c:ser>
        <c:ser>
          <c:idx val="3"/>
          <c:order val="3"/>
          <c:tx>
            <c:strRef>
              <c:f>Lapas1!$E$1</c:f>
              <c:strCache>
                <c:ptCount val="1"/>
                <c:pt idx="0">
                  <c:v>2024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Lapas1!$E$2:$E$6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0-C8EA-4DEA-8ADC-32C4A71198D3}"/>
            </c:ext>
          </c:extLst>
        </c:ser>
        <c:ser>
          <c:idx val="4"/>
          <c:order val="4"/>
          <c:tx>
            <c:strRef>
              <c:f>Lapas1!$F$1</c:f>
              <c:strCache>
                <c:ptCount val="1"/>
                <c:pt idx="0">
                  <c:v>2025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Lapas1!$F$2:$F$6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0-738E-4604-929D-D7D5ABC693BE}"/>
            </c:ext>
          </c:extLst>
        </c:ser>
        <c:dLbls>
          <c:showLegendKey val="0"/>
          <c:showVal val="0"/>
          <c:showCatName val="0"/>
          <c:showSerName val="0"/>
          <c:showPercent val="0"/>
          <c:showBubbleSize val="0"/>
        </c:dLbls>
        <c:gapWidth val="150"/>
        <c:shape val="cylinder"/>
        <c:axId val="145172736"/>
        <c:axId val="145301504"/>
        <c:axId val="0"/>
      </c:bar3DChart>
      <c:catAx>
        <c:axId val="145172736"/>
        <c:scaling>
          <c:orientation val="minMax"/>
        </c:scaling>
        <c:delete val="0"/>
        <c:axPos val="b"/>
        <c:numFmt formatCode="General" sourceLinked="0"/>
        <c:majorTickMark val="none"/>
        <c:minorTickMark val="none"/>
        <c:tickLblPos val="nextTo"/>
        <c:crossAx val="145301504"/>
        <c:crosses val="autoZero"/>
        <c:auto val="1"/>
        <c:lblAlgn val="ctr"/>
        <c:lblOffset val="100"/>
        <c:noMultiLvlLbl val="0"/>
      </c:catAx>
      <c:valAx>
        <c:axId val="145301504"/>
        <c:scaling>
          <c:orientation val="minMax"/>
        </c:scaling>
        <c:delete val="0"/>
        <c:axPos val="l"/>
        <c:majorGridlines>
          <c:spPr>
            <a:ln>
              <a:noFill/>
            </a:ln>
          </c:spPr>
        </c:majorGridlines>
        <c:numFmt formatCode="General"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45172736"/>
        <c:crosses val="autoZero"/>
        <c:crossBetween val="between"/>
      </c:valAx>
      <c:dTable>
        <c:showHorzBorder val="1"/>
        <c:showVertBorder val="1"/>
        <c:showOutline val="1"/>
        <c:showKeys val="1"/>
        <c:txPr>
          <a:bodyPr/>
          <a:lstStyle/>
          <a:p>
            <a:pPr rtl="0">
              <a:defRPr sz="14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7804988300774E-2"/>
          <c:y val="0.12198595208313288"/>
          <c:w val="0.93440727669274193"/>
          <c:h val="0.62888310813597059"/>
        </c:manualLayout>
      </c:layout>
      <c:barChart>
        <c:barDir val="col"/>
        <c:grouping val="clustered"/>
        <c:varyColors val="0"/>
        <c:ser>
          <c:idx val="0"/>
          <c:order val="0"/>
          <c:tx>
            <c:strRef>
              <c:f>Sheet1!$B$1</c:f>
              <c:strCache>
                <c:ptCount val="1"/>
                <c:pt idx="0">
                  <c:v>2021 m.</c:v>
                </c:pt>
              </c:strCache>
            </c:strRef>
          </c:tx>
          <c:spPr>
            <a:solidFill>
              <a:schemeClr val="accent1"/>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Sheet1!$B$2:$B$6</c:f>
              <c:numCache>
                <c:formatCode>General</c:formatCode>
                <c:ptCount val="5"/>
                <c:pt idx="0">
                  <c:v>16</c:v>
                </c:pt>
                <c:pt idx="1">
                  <c:v>17</c:v>
                </c:pt>
                <c:pt idx="2">
                  <c:v>24</c:v>
                </c:pt>
                <c:pt idx="3">
                  <c:v>25</c:v>
                </c:pt>
                <c:pt idx="4">
                  <c:v>21</c:v>
                </c:pt>
              </c:numCache>
            </c:numRef>
          </c:val>
          <c:extLst>
            <c:ext xmlns:c16="http://schemas.microsoft.com/office/drawing/2014/chart" uri="{C3380CC4-5D6E-409C-BE32-E72D297353CC}">
              <c16:uniqueId val="{00000000-9110-4B04-AD0F-FE3C9E10DBAE}"/>
            </c:ext>
          </c:extLst>
        </c:ser>
        <c:ser>
          <c:idx val="1"/>
          <c:order val="1"/>
          <c:tx>
            <c:strRef>
              <c:f>Sheet1!$C$1</c:f>
              <c:strCache>
                <c:ptCount val="1"/>
                <c:pt idx="0">
                  <c:v>2022 m.</c:v>
                </c:pt>
              </c:strCache>
            </c:strRef>
          </c:tx>
          <c:spPr>
            <a:solidFill>
              <a:schemeClr val="accent2"/>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Sheet1!$C$2:$C$6</c:f>
              <c:numCache>
                <c:formatCode>General</c:formatCode>
                <c:ptCount val="5"/>
                <c:pt idx="0">
                  <c:v>16</c:v>
                </c:pt>
                <c:pt idx="1">
                  <c:v>14</c:v>
                </c:pt>
                <c:pt idx="2">
                  <c:v>24</c:v>
                </c:pt>
                <c:pt idx="3">
                  <c:v>23</c:v>
                </c:pt>
                <c:pt idx="4">
                  <c:v>20</c:v>
                </c:pt>
              </c:numCache>
            </c:numRef>
          </c:val>
          <c:extLst>
            <c:ext xmlns:c16="http://schemas.microsoft.com/office/drawing/2014/chart" uri="{C3380CC4-5D6E-409C-BE32-E72D297353CC}">
              <c16:uniqueId val="{00000001-9110-4B04-AD0F-FE3C9E10DBAE}"/>
            </c:ext>
          </c:extLst>
        </c:ser>
        <c:ser>
          <c:idx val="2"/>
          <c:order val="2"/>
          <c:tx>
            <c:strRef>
              <c:f>Sheet1!$D$1</c:f>
              <c:strCache>
                <c:ptCount val="1"/>
                <c:pt idx="0">
                  <c:v>2023 m.</c:v>
                </c:pt>
              </c:strCache>
            </c:strRef>
          </c:tx>
          <c:spPr>
            <a:solidFill>
              <a:schemeClr val="accent3"/>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Sheet1!$D$2:$D$6</c:f>
              <c:numCache>
                <c:formatCode>General</c:formatCode>
                <c:ptCount val="5"/>
                <c:pt idx="0">
                  <c:v>36</c:v>
                </c:pt>
                <c:pt idx="1">
                  <c:v>14</c:v>
                </c:pt>
                <c:pt idx="2">
                  <c:v>17</c:v>
                </c:pt>
                <c:pt idx="3">
                  <c:v>13</c:v>
                </c:pt>
                <c:pt idx="4">
                  <c:v>21</c:v>
                </c:pt>
              </c:numCache>
            </c:numRef>
          </c:val>
          <c:extLst>
            <c:ext xmlns:c16="http://schemas.microsoft.com/office/drawing/2014/chart" uri="{C3380CC4-5D6E-409C-BE32-E72D297353CC}">
              <c16:uniqueId val="{00000002-9110-4B04-AD0F-FE3C9E10DBAE}"/>
            </c:ext>
          </c:extLst>
        </c:ser>
        <c:ser>
          <c:idx val="3"/>
          <c:order val="3"/>
          <c:tx>
            <c:strRef>
              <c:f>Sheet1!$E$1</c:f>
              <c:strCache>
                <c:ptCount val="1"/>
                <c:pt idx="0">
                  <c:v>2024 m.</c:v>
                </c:pt>
              </c:strCache>
            </c:strRef>
          </c:tx>
          <c:spPr>
            <a:solidFill>
              <a:schemeClr val="accent4"/>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Sheet1!$E$2:$E$6</c:f>
              <c:numCache>
                <c:formatCode>General</c:formatCode>
                <c:ptCount val="5"/>
                <c:pt idx="0">
                  <c:v>42</c:v>
                </c:pt>
                <c:pt idx="1">
                  <c:v>10</c:v>
                </c:pt>
                <c:pt idx="2">
                  <c:v>17</c:v>
                </c:pt>
                <c:pt idx="3">
                  <c:v>14</c:v>
                </c:pt>
                <c:pt idx="4">
                  <c:v>16</c:v>
                </c:pt>
              </c:numCache>
            </c:numRef>
          </c:val>
          <c:extLst>
            <c:ext xmlns:c16="http://schemas.microsoft.com/office/drawing/2014/chart" uri="{C3380CC4-5D6E-409C-BE32-E72D297353CC}">
              <c16:uniqueId val="{00000003-9110-4B04-AD0F-FE3C9E10DBAE}"/>
            </c:ext>
          </c:extLst>
        </c:ser>
        <c:ser>
          <c:idx val="4"/>
          <c:order val="4"/>
          <c:tx>
            <c:strRef>
              <c:f>Sheet1!$F$1</c:f>
              <c:strCache>
                <c:ptCount val="1"/>
                <c:pt idx="0">
                  <c:v>2025 m.</c:v>
                </c:pt>
              </c:strCache>
            </c:strRef>
          </c:tx>
          <c:spPr>
            <a:solidFill>
              <a:schemeClr val="accent5"/>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Sheet1!$F$2:$F$6</c:f>
              <c:numCache>
                <c:formatCode>General</c:formatCode>
                <c:ptCount val="5"/>
                <c:pt idx="0">
                  <c:v>40</c:v>
                </c:pt>
                <c:pt idx="1">
                  <c:v>12</c:v>
                </c:pt>
                <c:pt idx="2">
                  <c:v>24</c:v>
                </c:pt>
                <c:pt idx="3">
                  <c:v>12</c:v>
                </c:pt>
                <c:pt idx="4">
                  <c:v>12</c:v>
                </c:pt>
              </c:numCache>
            </c:numRef>
          </c:val>
          <c:extLst>
            <c:ext xmlns:c16="http://schemas.microsoft.com/office/drawing/2014/chart" uri="{C3380CC4-5D6E-409C-BE32-E72D297353CC}">
              <c16:uniqueId val="{00000000-90A6-4920-B91A-0A000548E13B}"/>
            </c:ext>
          </c:extLst>
        </c:ser>
        <c:dLbls>
          <c:showLegendKey val="0"/>
          <c:showVal val="0"/>
          <c:showCatName val="0"/>
          <c:showSerName val="0"/>
          <c:showPercent val="0"/>
          <c:showBubbleSize val="0"/>
        </c:dLbls>
        <c:gapWidth val="219"/>
        <c:axId val="1239171856"/>
        <c:axId val="1183174272"/>
      </c:barChart>
      <c:catAx>
        <c:axId val="123917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83174272"/>
        <c:crosses val="autoZero"/>
        <c:auto val="1"/>
        <c:lblAlgn val="ctr"/>
        <c:lblOffset val="100"/>
        <c:noMultiLvlLbl val="0"/>
      </c:catAx>
      <c:valAx>
        <c:axId val="11831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39171856"/>
        <c:crosses val="autoZero"/>
        <c:crossBetween val="between"/>
      </c:valAx>
      <c:spPr>
        <a:noFill/>
        <a:ln>
          <a:noFill/>
        </a:ln>
        <a:effectLst/>
      </c:spPr>
    </c:plotArea>
    <c:legend>
      <c:legendPos val="b"/>
      <c:layout>
        <c:manualLayout>
          <c:xMode val="edge"/>
          <c:yMode val="edge"/>
          <c:x val="0.25269995253052696"/>
          <c:y val="0.86730152411048977"/>
          <c:w val="0.49226045590893946"/>
          <c:h val="6.24557662317355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70AE74-86E7-4CEA-978C-73784404038E}" type="datetimeFigureOut">
              <a:rPr lang="lt-LT" smtClean="0"/>
              <a:t>2026-01-07</a:t>
            </a:fld>
            <a:endParaRPr lang="lt-LT"/>
          </a:p>
        </p:txBody>
      </p:sp>
      <p:sp>
        <p:nvSpPr>
          <p:cNvPr id="4" name="Poraštės vietos rezervavimo ženklas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8EA8DC5-84A5-401C-85DA-E9E2F651512F}" type="slidenum">
              <a:rPr lang="lt-LT" smtClean="0"/>
              <a:t>‹#›</a:t>
            </a:fld>
            <a:endParaRPr lang="lt-LT"/>
          </a:p>
        </p:txBody>
      </p:sp>
    </p:spTree>
    <p:extLst>
      <p:ext uri="{BB962C8B-B14F-4D97-AF65-F5344CB8AC3E}">
        <p14:creationId xmlns:p14="http://schemas.microsoft.com/office/powerpoint/2010/main" val="765868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lt-L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D270941A-8DA6-4CCD-A5A3-B3823D96834B}" type="datetimeFigureOut">
              <a:rPr lang="lt-LT"/>
              <a:pPr>
                <a:defRPr/>
              </a:pPr>
              <a:t>2026-01-07</a:t>
            </a:fld>
            <a:endParaRPr lang="lt-L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t-LT"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lt-L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0A38CF9F-0530-4476-A818-9F687626E345}" type="slidenum">
              <a:rPr lang="lt-LT"/>
              <a:pPr>
                <a:defRPr/>
              </a:pPr>
              <a:t>‹#›</a:t>
            </a:fld>
            <a:endParaRPr lang="lt-LT"/>
          </a:p>
        </p:txBody>
      </p:sp>
    </p:spTree>
    <p:extLst>
      <p:ext uri="{BB962C8B-B14F-4D97-AF65-F5344CB8AC3E}">
        <p14:creationId xmlns:p14="http://schemas.microsoft.com/office/powerpoint/2010/main" val="332061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38CF9F-0530-4476-A818-9F687626E345}" type="slidenum">
              <a:rPr lang="lt-LT" smtClean="0"/>
              <a:pPr>
                <a:defRPr/>
              </a:pPr>
              <a:t>11</a:t>
            </a:fld>
            <a:endParaRPr lang="lt-LT"/>
          </a:p>
        </p:txBody>
      </p:sp>
    </p:spTree>
    <p:extLst>
      <p:ext uri="{BB962C8B-B14F-4D97-AF65-F5344CB8AC3E}">
        <p14:creationId xmlns:p14="http://schemas.microsoft.com/office/powerpoint/2010/main" val="217039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4E01-5CD2-40E8-BD94-1E4DCB6B06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BBE6840-197E-4BD0-B029-3299E127423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7544F7-FD4A-40CE-B944-A6778C547749}"/>
              </a:ext>
            </a:extLst>
          </p:cNvPr>
          <p:cNvSpPr>
            <a:spLocks noGrp="1"/>
          </p:cNvSpPr>
          <p:nvPr>
            <p:ph type="dt" sz="half" idx="10"/>
          </p:nvPr>
        </p:nvSpPr>
        <p:spPr/>
        <p:txBody>
          <a:bodyPr/>
          <a:lstStyle/>
          <a:p>
            <a:pPr>
              <a:defRPr/>
            </a:pPr>
            <a:fld id="{8653D544-48B5-4AF0-AFC8-68AA7FAD84C4}" type="datetimeFigureOut">
              <a:rPr lang="lt-LT" smtClean="0"/>
              <a:pPr>
                <a:defRPr/>
              </a:pPr>
              <a:t>2026-01-07</a:t>
            </a:fld>
            <a:endParaRPr lang="lt-LT"/>
          </a:p>
        </p:txBody>
      </p:sp>
      <p:sp>
        <p:nvSpPr>
          <p:cNvPr id="5" name="Footer Placeholder 4">
            <a:extLst>
              <a:ext uri="{FF2B5EF4-FFF2-40B4-BE49-F238E27FC236}">
                <a16:creationId xmlns:a16="http://schemas.microsoft.com/office/drawing/2014/main" id="{5C417C76-1B9F-43B8-8D34-A795415CB10C}"/>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6BEA3100-1835-4C6A-B85C-06251002A53C}"/>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59172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0EF3-99E1-4AA6-B50C-3D0586CA05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8E348B-7545-49EF-B493-79AFE10E3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D75F3-DFA7-45F1-A4BA-097CAA616269}"/>
              </a:ext>
            </a:extLst>
          </p:cNvPr>
          <p:cNvSpPr>
            <a:spLocks noGrp="1"/>
          </p:cNvSpPr>
          <p:nvPr>
            <p:ph type="dt" sz="half" idx="10"/>
          </p:nvPr>
        </p:nvSpPr>
        <p:spPr/>
        <p:txBody>
          <a:bodyPr/>
          <a:lstStyle/>
          <a:p>
            <a:pPr>
              <a:defRPr/>
            </a:pPr>
            <a:fld id="{8653D544-48B5-4AF0-AFC8-68AA7FAD84C4}" type="datetimeFigureOut">
              <a:rPr lang="lt-LT" smtClean="0"/>
              <a:pPr>
                <a:defRPr/>
              </a:pPr>
              <a:t>2026-01-07</a:t>
            </a:fld>
            <a:endParaRPr lang="lt-LT"/>
          </a:p>
        </p:txBody>
      </p:sp>
      <p:sp>
        <p:nvSpPr>
          <p:cNvPr id="5" name="Footer Placeholder 4">
            <a:extLst>
              <a:ext uri="{FF2B5EF4-FFF2-40B4-BE49-F238E27FC236}">
                <a16:creationId xmlns:a16="http://schemas.microsoft.com/office/drawing/2014/main" id="{CC35B941-EE77-4696-9447-A32112BC3FF3}"/>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BFAC0780-18AB-45FC-81F5-EB75C48EA60F}"/>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101186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B2288-997C-47F6-8893-DE29A32A17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743ABB-9522-4BC7-B1ED-89DD076F0D6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1ED27-57FA-4693-B036-4473A18B5A7E}"/>
              </a:ext>
            </a:extLst>
          </p:cNvPr>
          <p:cNvSpPr>
            <a:spLocks noGrp="1"/>
          </p:cNvSpPr>
          <p:nvPr>
            <p:ph type="dt" sz="half" idx="10"/>
          </p:nvPr>
        </p:nvSpPr>
        <p:spPr/>
        <p:txBody>
          <a:bodyPr/>
          <a:lstStyle/>
          <a:p>
            <a:pPr>
              <a:defRPr/>
            </a:pPr>
            <a:fld id="{8653D544-48B5-4AF0-AFC8-68AA7FAD84C4}" type="datetimeFigureOut">
              <a:rPr lang="lt-LT" smtClean="0"/>
              <a:pPr>
                <a:defRPr/>
              </a:pPr>
              <a:t>2026-01-07</a:t>
            </a:fld>
            <a:endParaRPr lang="lt-LT"/>
          </a:p>
        </p:txBody>
      </p:sp>
      <p:sp>
        <p:nvSpPr>
          <p:cNvPr id="5" name="Footer Placeholder 4">
            <a:extLst>
              <a:ext uri="{FF2B5EF4-FFF2-40B4-BE49-F238E27FC236}">
                <a16:creationId xmlns:a16="http://schemas.microsoft.com/office/drawing/2014/main" id="{C9EB1D3A-7265-456C-ACDE-01D6CC2E78DE}"/>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43098036-A0CB-4286-BBE8-6A667E6F87D2}"/>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278687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64B1B-61ED-C442-86AB-4C2AF1E53F6C}"/>
              </a:ext>
            </a:extLst>
          </p:cNvPr>
          <p:cNvSpPr>
            <a:spLocks noGrp="1"/>
          </p:cNvSpPr>
          <p:nvPr>
            <p:ph type="subTitle" idx="1" hasCustomPrompt="1"/>
          </p:nvPr>
        </p:nvSpPr>
        <p:spPr>
          <a:xfrm>
            <a:off x="484632" y="4999382"/>
            <a:ext cx="5207508" cy="1035658"/>
          </a:xfrm>
        </p:spPr>
        <p:txBody>
          <a:bodyPr>
            <a:normAutofit/>
          </a:bodyPr>
          <a:lstStyle>
            <a:lvl1pPr marL="0" indent="0" algn="l">
              <a:buNone/>
              <a:defRPr sz="1500" b="0" i="0">
                <a:solidFill>
                  <a:schemeClr val="bg1"/>
                </a:solidFill>
                <a:latin typeface="Space Grotesk Medium"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Short subtitle </a:t>
            </a:r>
            <a:r>
              <a:rPr lang="en-GB" dirty="0" err="1"/>
              <a:t>dolor</a:t>
            </a:r>
            <a:r>
              <a:rPr lang="en-GB" dirty="0"/>
              <a:t> sit </a:t>
            </a:r>
            <a:r>
              <a:rPr lang="en-GB" dirty="0" err="1"/>
              <a:t>amet</a:t>
            </a:r>
            <a:endParaRPr lang="en-US" dirty="0"/>
          </a:p>
        </p:txBody>
      </p:sp>
      <p:sp>
        <p:nvSpPr>
          <p:cNvPr id="5" name="Footer Placeholder 4">
            <a:extLst>
              <a:ext uri="{FF2B5EF4-FFF2-40B4-BE49-F238E27FC236}">
                <a16:creationId xmlns:a16="http://schemas.microsoft.com/office/drawing/2014/main" id="{8371F221-997F-ED49-809C-691CF821CD22}"/>
              </a:ext>
            </a:extLst>
          </p:cNvPr>
          <p:cNvSpPr>
            <a:spLocks noGrp="1"/>
          </p:cNvSpPr>
          <p:nvPr>
            <p:ph type="ftr" sz="quarter" idx="11"/>
          </p:nvPr>
        </p:nvSpPr>
        <p:spPr>
          <a:xfrm>
            <a:off x="484632" y="1704110"/>
            <a:ext cx="8005572" cy="2898244"/>
          </a:xfrm>
        </p:spPr>
        <p:txBody>
          <a:bodyPr anchor="b"/>
          <a:lstStyle>
            <a:lvl1pPr marL="0" marR="0" indent="0" algn="l" defTabSz="685800" rtl="0" eaLnBrk="1" fontAlgn="auto" latinLnBrk="0" hangingPunct="1">
              <a:lnSpc>
                <a:spcPct val="100000"/>
              </a:lnSpc>
              <a:spcBef>
                <a:spcPts val="0"/>
              </a:spcBef>
              <a:spcAft>
                <a:spcPts val="0"/>
              </a:spcAft>
              <a:buClrTx/>
              <a:buSzTx/>
              <a:buFontTx/>
              <a:buNone/>
              <a:tabLst/>
              <a:defRPr sz="4875">
                <a:solidFill>
                  <a:schemeClr val="bg1"/>
                </a:solidFill>
              </a:defRPr>
            </a:lvl1pPr>
          </a:lstStyle>
          <a:p>
            <a:r>
              <a:rPr lang="en-GB" cap="all" dirty="0">
                <a:latin typeface="Rando" pitchFamily="2" charset="77"/>
                <a:ea typeface="+mj-ea"/>
                <a:cs typeface="Rando" pitchFamily="2" charset="77"/>
              </a:rPr>
              <a:t>Title name sit </a:t>
            </a:r>
            <a:r>
              <a:rPr lang="en-GB" cap="all" dirty="0" err="1">
                <a:latin typeface="Rando" pitchFamily="2" charset="77"/>
                <a:ea typeface="+mj-ea"/>
                <a:cs typeface="Rando" pitchFamily="2" charset="77"/>
              </a:rPr>
              <a:t>amet</a:t>
            </a:r>
            <a:endParaRPr lang="en-GB" cap="all" dirty="0">
              <a:latin typeface="Rando" pitchFamily="2" charset="77"/>
              <a:ea typeface="+mj-ea"/>
              <a:cs typeface="Rando" pitchFamily="2" charset="77"/>
            </a:endParaRPr>
          </a:p>
          <a:p>
            <a:r>
              <a:rPr lang="en-GB" cap="all" dirty="0" err="1">
                <a:latin typeface="Rando" pitchFamily="2" charset="77"/>
                <a:ea typeface="+mj-ea"/>
                <a:cs typeface="Rando" pitchFamily="2" charset="77"/>
              </a:rPr>
              <a:t>dolor</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delenit</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augue</a:t>
            </a:r>
            <a:endParaRPr lang="en-US" dirty="0"/>
          </a:p>
        </p:txBody>
      </p:sp>
    </p:spTree>
    <p:extLst>
      <p:ext uri="{BB962C8B-B14F-4D97-AF65-F5344CB8AC3E}">
        <p14:creationId xmlns:p14="http://schemas.microsoft.com/office/powerpoint/2010/main" val="384489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C3CE9EE-5F09-D847-95F9-1179A60D714E}"/>
              </a:ext>
            </a:extLst>
          </p:cNvPr>
          <p:cNvSpPr>
            <a:spLocks noGrp="1"/>
          </p:cNvSpPr>
          <p:nvPr>
            <p:ph type="title" hasCustomPrompt="1"/>
          </p:nvPr>
        </p:nvSpPr>
        <p:spPr>
          <a:xfrm>
            <a:off x="491490" y="741069"/>
            <a:ext cx="7753458" cy="1262507"/>
          </a:xfrm>
        </p:spPr>
        <p:txBody>
          <a:bodyPr/>
          <a:lstStyle>
            <a:lvl1pPr>
              <a:defRPr sz="3000"/>
            </a:lvl1pPr>
          </a:lstStyle>
          <a:p>
            <a:r>
              <a:rPr lang="en-GB" dirty="0"/>
              <a:t>Title name lorem </a:t>
            </a:r>
            <a:r>
              <a:rPr lang="en-GB" dirty="0" err="1"/>
              <a:t>laoreet</a:t>
            </a:r>
            <a:r>
              <a:rPr lang="en-GB" dirty="0"/>
              <a:t> </a:t>
            </a:r>
            <a:br>
              <a:rPr lang="en-GB" dirty="0"/>
            </a:br>
            <a:r>
              <a:rPr lang="en-GB" dirty="0" err="1"/>
              <a:t>dolor</a:t>
            </a:r>
            <a:r>
              <a:rPr lang="en-GB" dirty="0"/>
              <a:t> ipsum long</a:t>
            </a:r>
            <a:endParaRPr lang="en-US" dirty="0"/>
          </a:p>
        </p:txBody>
      </p:sp>
      <p:sp>
        <p:nvSpPr>
          <p:cNvPr id="3" name="Table Placeholder 2">
            <a:extLst>
              <a:ext uri="{FF2B5EF4-FFF2-40B4-BE49-F238E27FC236}">
                <a16:creationId xmlns:a16="http://schemas.microsoft.com/office/drawing/2014/main" id="{514FC6B4-6C83-694F-ABD9-039F4F7B971D}"/>
              </a:ext>
            </a:extLst>
          </p:cNvPr>
          <p:cNvSpPr>
            <a:spLocks noGrp="1"/>
          </p:cNvSpPr>
          <p:nvPr>
            <p:ph type="tbl" sz="quarter" idx="13"/>
          </p:nvPr>
        </p:nvSpPr>
        <p:spPr>
          <a:xfrm>
            <a:off x="491729" y="2327276"/>
            <a:ext cx="7753458" cy="3554413"/>
          </a:xfrm>
        </p:spPr>
        <p:txBody>
          <a:bodyPr anchor="ctr"/>
          <a:lstStyle>
            <a:lvl1pPr marL="0" indent="0" algn="ctr">
              <a:buNone/>
              <a:defRPr/>
            </a:lvl1pPr>
          </a:lstStyle>
          <a:p>
            <a:endParaRPr lang="en-US" dirty="0"/>
          </a:p>
        </p:txBody>
      </p:sp>
      <p:sp>
        <p:nvSpPr>
          <p:cNvPr id="15" name="Footer Placeholder 3">
            <a:extLst>
              <a:ext uri="{FF2B5EF4-FFF2-40B4-BE49-F238E27FC236}">
                <a16:creationId xmlns:a16="http://schemas.microsoft.com/office/drawing/2014/main" id="{1CB6C9A1-E5D3-004F-B30C-FD7B186EAE3C}"/>
              </a:ext>
            </a:extLst>
          </p:cNvPr>
          <p:cNvSpPr>
            <a:spLocks noGrp="1"/>
          </p:cNvSpPr>
          <p:nvPr>
            <p:ph type="ftr" sz="quarter" idx="11"/>
          </p:nvPr>
        </p:nvSpPr>
        <p:spPr>
          <a:xfrm>
            <a:off x="491490" y="6212182"/>
            <a:ext cx="4320016" cy="344932"/>
          </a:xfrm>
        </p:spPr>
        <p:txBody>
          <a:bodyPr anchor="t"/>
          <a:lstStyle/>
          <a:p>
            <a:r>
              <a:rPr lang="en-US" dirty="0"/>
              <a:t>Presentation name</a:t>
            </a:r>
          </a:p>
        </p:txBody>
      </p:sp>
      <p:sp>
        <p:nvSpPr>
          <p:cNvPr id="17" name="Slide Number Placeholder 4">
            <a:extLst>
              <a:ext uri="{FF2B5EF4-FFF2-40B4-BE49-F238E27FC236}">
                <a16:creationId xmlns:a16="http://schemas.microsoft.com/office/drawing/2014/main" id="{1C05F0C5-5E0E-0541-9928-23C9A7295ED9}"/>
              </a:ext>
            </a:extLst>
          </p:cNvPr>
          <p:cNvSpPr>
            <a:spLocks noGrp="1"/>
          </p:cNvSpPr>
          <p:nvPr>
            <p:ph type="sldNum" sz="quarter" idx="12"/>
          </p:nvPr>
        </p:nvSpPr>
        <p:spPr>
          <a:xfrm>
            <a:off x="8380476" y="6212183"/>
            <a:ext cx="356616" cy="365125"/>
          </a:xfrm>
        </p:spPr>
        <p:txBody>
          <a:bodyPr anchor="t"/>
          <a:lstStyle/>
          <a:p>
            <a:fld id="{53969381-6070-C14C-AC19-9F0CCB6EE0F1}" type="slidenum">
              <a:rPr lang="en-US" smtClean="0"/>
              <a:pPr/>
              <a:t>‹#›</a:t>
            </a:fld>
            <a:endParaRPr lang="en-US"/>
          </a:p>
        </p:txBody>
      </p:sp>
    </p:spTree>
    <p:extLst>
      <p:ext uri="{BB962C8B-B14F-4D97-AF65-F5344CB8AC3E}">
        <p14:creationId xmlns:p14="http://schemas.microsoft.com/office/powerpoint/2010/main" val="416328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5661-974E-41BD-B6C8-14E9B48ADC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BB4EE-A86D-4920-9994-337552D2D3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42C87-9656-4936-BB89-F8EC35FFB095}"/>
              </a:ext>
            </a:extLst>
          </p:cNvPr>
          <p:cNvSpPr>
            <a:spLocks noGrp="1"/>
          </p:cNvSpPr>
          <p:nvPr>
            <p:ph type="dt" sz="half" idx="10"/>
          </p:nvPr>
        </p:nvSpPr>
        <p:spPr/>
        <p:txBody>
          <a:bodyPr/>
          <a:lstStyle/>
          <a:p>
            <a:pPr>
              <a:defRPr/>
            </a:pPr>
            <a:fld id="{8653D544-48B5-4AF0-AFC8-68AA7FAD84C4}" type="datetimeFigureOut">
              <a:rPr lang="lt-LT" smtClean="0"/>
              <a:pPr>
                <a:defRPr/>
              </a:pPr>
              <a:t>2026-01-07</a:t>
            </a:fld>
            <a:endParaRPr lang="lt-LT"/>
          </a:p>
        </p:txBody>
      </p:sp>
      <p:sp>
        <p:nvSpPr>
          <p:cNvPr id="5" name="Footer Placeholder 4">
            <a:extLst>
              <a:ext uri="{FF2B5EF4-FFF2-40B4-BE49-F238E27FC236}">
                <a16:creationId xmlns:a16="http://schemas.microsoft.com/office/drawing/2014/main" id="{1BD19E90-03A7-445F-836F-DDDA7B6C7D41}"/>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969E5940-911C-47AF-9F54-D1DD499959FF}"/>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81943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7CF9-30B1-4A81-8BA6-83DB260D720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99D66D5-3D87-4FBC-95A8-0ADAE792589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9A7C9-DBAB-4DF4-A1A5-2A5FCB225279}"/>
              </a:ext>
            </a:extLst>
          </p:cNvPr>
          <p:cNvSpPr>
            <a:spLocks noGrp="1"/>
          </p:cNvSpPr>
          <p:nvPr>
            <p:ph type="dt" sz="half" idx="10"/>
          </p:nvPr>
        </p:nvSpPr>
        <p:spPr/>
        <p:txBody>
          <a:bodyPr/>
          <a:lstStyle/>
          <a:p>
            <a:pPr>
              <a:defRPr/>
            </a:pPr>
            <a:fld id="{8653D544-48B5-4AF0-AFC8-68AA7FAD84C4}" type="datetimeFigureOut">
              <a:rPr lang="lt-LT" smtClean="0"/>
              <a:pPr>
                <a:defRPr/>
              </a:pPr>
              <a:t>2026-01-07</a:t>
            </a:fld>
            <a:endParaRPr lang="lt-LT"/>
          </a:p>
        </p:txBody>
      </p:sp>
      <p:sp>
        <p:nvSpPr>
          <p:cNvPr id="5" name="Footer Placeholder 4">
            <a:extLst>
              <a:ext uri="{FF2B5EF4-FFF2-40B4-BE49-F238E27FC236}">
                <a16:creationId xmlns:a16="http://schemas.microsoft.com/office/drawing/2014/main" id="{7C536E41-8C79-49E7-88C0-F0B3E7AD66E6}"/>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3038534D-D83B-46BC-957B-BB68824D13A9}"/>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122269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BC1D-6FFD-498C-BE9A-BD0ABB38C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61688-FA6D-4393-8F1D-2EA234260CC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BD875-2F88-4297-9F1D-25E6962B45B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228063-83BF-4BB9-BF43-28C043CFE95B}"/>
              </a:ext>
            </a:extLst>
          </p:cNvPr>
          <p:cNvSpPr>
            <a:spLocks noGrp="1"/>
          </p:cNvSpPr>
          <p:nvPr>
            <p:ph type="dt" sz="half" idx="10"/>
          </p:nvPr>
        </p:nvSpPr>
        <p:spPr/>
        <p:txBody>
          <a:bodyPr/>
          <a:lstStyle/>
          <a:p>
            <a:pPr>
              <a:defRPr/>
            </a:pPr>
            <a:fld id="{8653D544-48B5-4AF0-AFC8-68AA7FAD84C4}" type="datetimeFigureOut">
              <a:rPr lang="lt-LT" smtClean="0"/>
              <a:pPr>
                <a:defRPr/>
              </a:pPr>
              <a:t>2026-01-07</a:t>
            </a:fld>
            <a:endParaRPr lang="lt-LT"/>
          </a:p>
        </p:txBody>
      </p:sp>
      <p:sp>
        <p:nvSpPr>
          <p:cNvPr id="6" name="Footer Placeholder 5">
            <a:extLst>
              <a:ext uri="{FF2B5EF4-FFF2-40B4-BE49-F238E27FC236}">
                <a16:creationId xmlns:a16="http://schemas.microsoft.com/office/drawing/2014/main" id="{4312E0C8-ECA7-4DA3-A60D-E01F76F9A0B0}"/>
              </a:ext>
            </a:extLst>
          </p:cNvPr>
          <p:cNvSpPr>
            <a:spLocks noGrp="1"/>
          </p:cNvSpPr>
          <p:nvPr>
            <p:ph type="ftr" sz="quarter" idx="11"/>
          </p:nvPr>
        </p:nvSpPr>
        <p:spPr/>
        <p:txBody>
          <a:bodyPr/>
          <a:lstStyle/>
          <a:p>
            <a:pPr>
              <a:defRPr/>
            </a:pPr>
            <a:endParaRPr lang="lt-LT"/>
          </a:p>
        </p:txBody>
      </p:sp>
      <p:sp>
        <p:nvSpPr>
          <p:cNvPr id="7" name="Slide Number Placeholder 6">
            <a:extLst>
              <a:ext uri="{FF2B5EF4-FFF2-40B4-BE49-F238E27FC236}">
                <a16:creationId xmlns:a16="http://schemas.microsoft.com/office/drawing/2014/main" id="{F2F1CBEA-493F-401B-B4D1-0316BCF6A432}"/>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63263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1453-73CF-470C-86AD-433B287D158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07F3FD-D5CD-460E-8061-25B712378E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77DC06F-D678-43A1-8223-1283419B3CE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7DC7BC-16BF-4E00-9D3C-F35DEBBAAE3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9F9A0-A09A-429C-9027-F064ADEAB0A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D89876-3509-476C-8B3F-510A15043227}"/>
              </a:ext>
            </a:extLst>
          </p:cNvPr>
          <p:cNvSpPr>
            <a:spLocks noGrp="1"/>
          </p:cNvSpPr>
          <p:nvPr>
            <p:ph type="dt" sz="half" idx="10"/>
          </p:nvPr>
        </p:nvSpPr>
        <p:spPr/>
        <p:txBody>
          <a:bodyPr/>
          <a:lstStyle/>
          <a:p>
            <a:pPr>
              <a:defRPr/>
            </a:pPr>
            <a:fld id="{8653D544-48B5-4AF0-AFC8-68AA7FAD84C4}" type="datetimeFigureOut">
              <a:rPr lang="lt-LT" smtClean="0"/>
              <a:pPr>
                <a:defRPr/>
              </a:pPr>
              <a:t>2026-01-07</a:t>
            </a:fld>
            <a:endParaRPr lang="lt-LT"/>
          </a:p>
        </p:txBody>
      </p:sp>
      <p:sp>
        <p:nvSpPr>
          <p:cNvPr id="8" name="Footer Placeholder 7">
            <a:extLst>
              <a:ext uri="{FF2B5EF4-FFF2-40B4-BE49-F238E27FC236}">
                <a16:creationId xmlns:a16="http://schemas.microsoft.com/office/drawing/2014/main" id="{F00FB0E8-C298-4581-B878-EBB423E85CBF}"/>
              </a:ext>
            </a:extLst>
          </p:cNvPr>
          <p:cNvSpPr>
            <a:spLocks noGrp="1"/>
          </p:cNvSpPr>
          <p:nvPr>
            <p:ph type="ftr" sz="quarter" idx="11"/>
          </p:nvPr>
        </p:nvSpPr>
        <p:spPr/>
        <p:txBody>
          <a:bodyPr/>
          <a:lstStyle/>
          <a:p>
            <a:pPr>
              <a:defRPr/>
            </a:pPr>
            <a:endParaRPr lang="lt-LT"/>
          </a:p>
        </p:txBody>
      </p:sp>
      <p:sp>
        <p:nvSpPr>
          <p:cNvPr id="9" name="Slide Number Placeholder 8">
            <a:extLst>
              <a:ext uri="{FF2B5EF4-FFF2-40B4-BE49-F238E27FC236}">
                <a16:creationId xmlns:a16="http://schemas.microsoft.com/office/drawing/2014/main" id="{DFC46FAD-569C-44DE-9797-A1AF04DD6DB1}"/>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403464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63ED-1766-40AD-B65F-A199B3D19D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6632C1-4B5B-4AA4-AE08-3FA4F889CE7F}"/>
              </a:ext>
            </a:extLst>
          </p:cNvPr>
          <p:cNvSpPr>
            <a:spLocks noGrp="1"/>
          </p:cNvSpPr>
          <p:nvPr>
            <p:ph type="dt" sz="half" idx="10"/>
          </p:nvPr>
        </p:nvSpPr>
        <p:spPr/>
        <p:txBody>
          <a:bodyPr/>
          <a:lstStyle/>
          <a:p>
            <a:pPr>
              <a:defRPr/>
            </a:pPr>
            <a:fld id="{8653D544-48B5-4AF0-AFC8-68AA7FAD84C4}" type="datetimeFigureOut">
              <a:rPr lang="lt-LT" smtClean="0"/>
              <a:pPr>
                <a:defRPr/>
              </a:pPr>
              <a:t>2026-01-07</a:t>
            </a:fld>
            <a:endParaRPr lang="lt-LT"/>
          </a:p>
        </p:txBody>
      </p:sp>
      <p:sp>
        <p:nvSpPr>
          <p:cNvPr id="4" name="Footer Placeholder 3">
            <a:extLst>
              <a:ext uri="{FF2B5EF4-FFF2-40B4-BE49-F238E27FC236}">
                <a16:creationId xmlns:a16="http://schemas.microsoft.com/office/drawing/2014/main" id="{37115F0B-047C-491F-B1CA-ECAB8596EE5F}"/>
              </a:ext>
            </a:extLst>
          </p:cNvPr>
          <p:cNvSpPr>
            <a:spLocks noGrp="1"/>
          </p:cNvSpPr>
          <p:nvPr>
            <p:ph type="ftr" sz="quarter" idx="11"/>
          </p:nvPr>
        </p:nvSpPr>
        <p:spPr/>
        <p:txBody>
          <a:bodyPr/>
          <a:lstStyle/>
          <a:p>
            <a:pPr>
              <a:defRPr/>
            </a:pPr>
            <a:endParaRPr lang="lt-LT"/>
          </a:p>
        </p:txBody>
      </p:sp>
      <p:sp>
        <p:nvSpPr>
          <p:cNvPr id="5" name="Slide Number Placeholder 4">
            <a:extLst>
              <a:ext uri="{FF2B5EF4-FFF2-40B4-BE49-F238E27FC236}">
                <a16:creationId xmlns:a16="http://schemas.microsoft.com/office/drawing/2014/main" id="{7BED10B8-BABE-4579-A651-F7248C68A8A0}"/>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83561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E486E9-B7B2-4A20-A21D-220BD899DC83}"/>
              </a:ext>
            </a:extLst>
          </p:cNvPr>
          <p:cNvSpPr>
            <a:spLocks noGrp="1"/>
          </p:cNvSpPr>
          <p:nvPr>
            <p:ph type="dt" sz="half" idx="10"/>
          </p:nvPr>
        </p:nvSpPr>
        <p:spPr/>
        <p:txBody>
          <a:bodyPr/>
          <a:lstStyle/>
          <a:p>
            <a:pPr>
              <a:defRPr/>
            </a:pPr>
            <a:fld id="{8653D544-48B5-4AF0-AFC8-68AA7FAD84C4}" type="datetimeFigureOut">
              <a:rPr lang="lt-LT" smtClean="0"/>
              <a:pPr>
                <a:defRPr/>
              </a:pPr>
              <a:t>2026-01-07</a:t>
            </a:fld>
            <a:endParaRPr lang="lt-LT"/>
          </a:p>
        </p:txBody>
      </p:sp>
      <p:sp>
        <p:nvSpPr>
          <p:cNvPr id="3" name="Footer Placeholder 2">
            <a:extLst>
              <a:ext uri="{FF2B5EF4-FFF2-40B4-BE49-F238E27FC236}">
                <a16:creationId xmlns:a16="http://schemas.microsoft.com/office/drawing/2014/main" id="{FB22AB47-67C2-4A9A-A971-C6889B1DC013}"/>
              </a:ext>
            </a:extLst>
          </p:cNvPr>
          <p:cNvSpPr>
            <a:spLocks noGrp="1"/>
          </p:cNvSpPr>
          <p:nvPr>
            <p:ph type="ftr" sz="quarter" idx="11"/>
          </p:nvPr>
        </p:nvSpPr>
        <p:spPr/>
        <p:txBody>
          <a:bodyPr/>
          <a:lstStyle/>
          <a:p>
            <a:pPr>
              <a:defRPr/>
            </a:pPr>
            <a:endParaRPr lang="lt-LT"/>
          </a:p>
        </p:txBody>
      </p:sp>
      <p:sp>
        <p:nvSpPr>
          <p:cNvPr id="4" name="Slide Number Placeholder 3">
            <a:extLst>
              <a:ext uri="{FF2B5EF4-FFF2-40B4-BE49-F238E27FC236}">
                <a16:creationId xmlns:a16="http://schemas.microsoft.com/office/drawing/2014/main" id="{2FC4D162-FA12-49CE-9A88-7BF019F5D1CC}"/>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19635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2523-D214-4DC5-9522-C8E88991C4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A9B5F37-6DD7-40F5-B849-0BD69E31ED3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B6DBAD-2263-448C-8753-0B783009E5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4CA559-34E2-4E87-AE17-33B9CE77BF48}"/>
              </a:ext>
            </a:extLst>
          </p:cNvPr>
          <p:cNvSpPr>
            <a:spLocks noGrp="1"/>
          </p:cNvSpPr>
          <p:nvPr>
            <p:ph type="dt" sz="half" idx="10"/>
          </p:nvPr>
        </p:nvSpPr>
        <p:spPr/>
        <p:txBody>
          <a:bodyPr/>
          <a:lstStyle/>
          <a:p>
            <a:pPr>
              <a:defRPr/>
            </a:pPr>
            <a:fld id="{8653D544-48B5-4AF0-AFC8-68AA7FAD84C4}" type="datetimeFigureOut">
              <a:rPr lang="lt-LT" smtClean="0"/>
              <a:pPr>
                <a:defRPr/>
              </a:pPr>
              <a:t>2026-01-07</a:t>
            </a:fld>
            <a:endParaRPr lang="lt-LT"/>
          </a:p>
        </p:txBody>
      </p:sp>
      <p:sp>
        <p:nvSpPr>
          <p:cNvPr id="6" name="Footer Placeholder 5">
            <a:extLst>
              <a:ext uri="{FF2B5EF4-FFF2-40B4-BE49-F238E27FC236}">
                <a16:creationId xmlns:a16="http://schemas.microsoft.com/office/drawing/2014/main" id="{C17E6739-CA3D-42B1-B0E6-A3BC703A3833}"/>
              </a:ext>
            </a:extLst>
          </p:cNvPr>
          <p:cNvSpPr>
            <a:spLocks noGrp="1"/>
          </p:cNvSpPr>
          <p:nvPr>
            <p:ph type="ftr" sz="quarter" idx="11"/>
          </p:nvPr>
        </p:nvSpPr>
        <p:spPr/>
        <p:txBody>
          <a:bodyPr/>
          <a:lstStyle/>
          <a:p>
            <a:pPr>
              <a:defRPr/>
            </a:pPr>
            <a:endParaRPr lang="lt-LT"/>
          </a:p>
        </p:txBody>
      </p:sp>
      <p:sp>
        <p:nvSpPr>
          <p:cNvPr id="7" name="Slide Number Placeholder 6">
            <a:extLst>
              <a:ext uri="{FF2B5EF4-FFF2-40B4-BE49-F238E27FC236}">
                <a16:creationId xmlns:a16="http://schemas.microsoft.com/office/drawing/2014/main" id="{F2C5594E-0052-4EE2-BE2A-1FA348C3447E}"/>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201809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EB4E7-6FD7-4EDB-A71A-79616E8B79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E0054C-D6F0-463F-B12E-69F8E587CB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50C00A0-129B-4CA6-8ECE-1A8A34888C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70FB603-1B55-4D25-94F9-98C0264F2240}"/>
              </a:ext>
            </a:extLst>
          </p:cNvPr>
          <p:cNvSpPr>
            <a:spLocks noGrp="1"/>
          </p:cNvSpPr>
          <p:nvPr>
            <p:ph type="dt" sz="half" idx="10"/>
          </p:nvPr>
        </p:nvSpPr>
        <p:spPr/>
        <p:txBody>
          <a:bodyPr/>
          <a:lstStyle/>
          <a:p>
            <a:pPr>
              <a:defRPr/>
            </a:pPr>
            <a:fld id="{8653D544-48B5-4AF0-AFC8-68AA7FAD84C4}" type="datetimeFigureOut">
              <a:rPr lang="lt-LT" smtClean="0"/>
              <a:pPr>
                <a:defRPr/>
              </a:pPr>
              <a:t>2026-01-07</a:t>
            </a:fld>
            <a:endParaRPr lang="lt-LT"/>
          </a:p>
        </p:txBody>
      </p:sp>
      <p:sp>
        <p:nvSpPr>
          <p:cNvPr id="6" name="Footer Placeholder 5">
            <a:extLst>
              <a:ext uri="{FF2B5EF4-FFF2-40B4-BE49-F238E27FC236}">
                <a16:creationId xmlns:a16="http://schemas.microsoft.com/office/drawing/2014/main" id="{CC2E3693-BE9D-487F-9431-6A05D800B428}"/>
              </a:ext>
            </a:extLst>
          </p:cNvPr>
          <p:cNvSpPr>
            <a:spLocks noGrp="1"/>
          </p:cNvSpPr>
          <p:nvPr>
            <p:ph type="ftr" sz="quarter" idx="11"/>
          </p:nvPr>
        </p:nvSpPr>
        <p:spPr/>
        <p:txBody>
          <a:bodyPr/>
          <a:lstStyle/>
          <a:p>
            <a:pPr>
              <a:defRPr/>
            </a:pPr>
            <a:endParaRPr lang="lt-LT"/>
          </a:p>
        </p:txBody>
      </p:sp>
      <p:sp>
        <p:nvSpPr>
          <p:cNvPr id="7" name="Slide Number Placeholder 6">
            <a:extLst>
              <a:ext uri="{FF2B5EF4-FFF2-40B4-BE49-F238E27FC236}">
                <a16:creationId xmlns:a16="http://schemas.microsoft.com/office/drawing/2014/main" id="{5903A561-D7B5-49E7-A64E-4D98DA5682E4}"/>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428793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095F3C-AB3E-449C-AA74-D25AFDB049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03E610-949F-4917-A618-D460A07E125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18E40-A3B0-4556-BC36-7147427326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653D544-48B5-4AF0-AFC8-68AA7FAD84C4}" type="datetimeFigureOut">
              <a:rPr lang="lt-LT" smtClean="0"/>
              <a:pPr>
                <a:defRPr/>
              </a:pPr>
              <a:t>2026-01-07</a:t>
            </a:fld>
            <a:endParaRPr lang="lt-LT"/>
          </a:p>
        </p:txBody>
      </p:sp>
      <p:sp>
        <p:nvSpPr>
          <p:cNvPr id="5" name="Footer Placeholder 4">
            <a:extLst>
              <a:ext uri="{FF2B5EF4-FFF2-40B4-BE49-F238E27FC236}">
                <a16:creationId xmlns:a16="http://schemas.microsoft.com/office/drawing/2014/main" id="{C211EF81-C55D-492D-92CA-670C1389CF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lt-LT"/>
          </a:p>
        </p:txBody>
      </p:sp>
      <p:sp>
        <p:nvSpPr>
          <p:cNvPr id="6" name="Slide Number Placeholder 5">
            <a:extLst>
              <a:ext uri="{FF2B5EF4-FFF2-40B4-BE49-F238E27FC236}">
                <a16:creationId xmlns:a16="http://schemas.microsoft.com/office/drawing/2014/main" id="{E99A490F-C423-4D9A-B8BB-709D936D6B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598011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cid:image001.png@01D90A41.F6D00440" TargetMode="External"/><Relationship Id="rId3" Type="http://schemas.openxmlformats.org/officeDocument/2006/relationships/hyperlink" Target="http://www.sveikatosbiuras.lt/" TargetMode="External"/><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hyperlink" Target="mailto:monika@sveikatosbiuras.lt" TargetMode="External"/><Relationship Id="rId5" Type="http://schemas.openxmlformats.org/officeDocument/2006/relationships/hyperlink" Target="http://www.instagram.com/klaipedosvsb" TargetMode="External"/><Relationship Id="rId10" Type="http://schemas.openxmlformats.org/officeDocument/2006/relationships/image" Target="cid:image002.png@01D90A41.F6D00440" TargetMode="External"/><Relationship Id="rId4" Type="http://schemas.openxmlformats.org/officeDocument/2006/relationships/hyperlink" Target="http://www.facebook.com/biuras"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BC374E7-D3F1-2843-977A-B6E65961963F}"/>
              </a:ext>
            </a:extLst>
          </p:cNvPr>
          <p:cNvSpPr>
            <a:spLocks noGrp="1"/>
          </p:cNvSpPr>
          <p:nvPr>
            <p:ph type="subTitle" idx="1"/>
          </p:nvPr>
        </p:nvSpPr>
        <p:spPr>
          <a:xfrm>
            <a:off x="515072" y="4935010"/>
            <a:ext cx="8223734" cy="776744"/>
          </a:xfrm>
        </p:spPr>
        <p:txBody>
          <a:bodyPr>
            <a:noAutofit/>
          </a:bodyPr>
          <a:lstStyle/>
          <a:p>
            <a:pPr algn="r"/>
            <a:r>
              <a:rPr lang="lt-LT" altLang="lt-LT" sz="1400" b="1" dirty="0">
                <a:solidFill>
                  <a:srgbClr val="002060"/>
                </a:solidFill>
                <a:latin typeface="Times New Roman" pitchFamily="18" charset="0"/>
                <a:cs typeface="Times New Roman" pitchFamily="18" charset="0"/>
              </a:rPr>
              <a:t>Visuomenės sveikatos specialistė</a:t>
            </a:r>
          </a:p>
          <a:p>
            <a:pPr algn="r"/>
            <a:r>
              <a:rPr lang="lt-LT" altLang="lt-LT" sz="1400" b="1" dirty="0">
                <a:solidFill>
                  <a:srgbClr val="002060"/>
                </a:solidFill>
                <a:latin typeface="Times New Roman" pitchFamily="18" charset="0"/>
                <a:cs typeface="Times New Roman" pitchFamily="18" charset="0"/>
              </a:rPr>
              <a:t>Monika Lavickienė</a:t>
            </a:r>
            <a:endParaRPr lang="en-US" altLang="lt-LT" sz="1400" b="1" dirty="0">
              <a:solidFill>
                <a:srgbClr val="002060"/>
              </a:solidFill>
              <a:latin typeface="Times New Roman" pitchFamily="18" charset="0"/>
              <a:cs typeface="Times New Roman" pitchFamily="18" charset="0"/>
            </a:endParaRPr>
          </a:p>
          <a:p>
            <a:pPr algn="r"/>
            <a:r>
              <a:rPr lang="en-US" altLang="lt-LT" sz="1400" b="1" dirty="0">
                <a:solidFill>
                  <a:srgbClr val="002060"/>
                </a:solidFill>
                <a:latin typeface="Times New Roman" pitchFamily="18" charset="0"/>
                <a:cs typeface="Times New Roman" pitchFamily="18" charset="0"/>
              </a:rPr>
              <a:t>2026-sausis</a:t>
            </a:r>
            <a:endParaRPr lang="lt-LT" altLang="lt-LT" sz="1400" b="1" dirty="0">
              <a:solidFill>
                <a:srgbClr val="002060"/>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B75D8568-8448-2740-89CC-8FE3774E3049}"/>
              </a:ext>
            </a:extLst>
          </p:cNvPr>
          <p:cNvSpPr>
            <a:spLocks noGrp="1"/>
          </p:cNvSpPr>
          <p:nvPr>
            <p:ph type="ftr" sz="quarter" idx="11"/>
          </p:nvPr>
        </p:nvSpPr>
        <p:spPr>
          <a:xfrm>
            <a:off x="484632" y="2487643"/>
            <a:ext cx="8223734" cy="1646687"/>
          </a:xfrm>
        </p:spPr>
        <p:txBody>
          <a:bodyPr/>
          <a:lstStyle/>
          <a:p>
            <a:pPr algn="ctr" eaLnBrk="1" hangingPunct="1">
              <a:spcBef>
                <a:spcPct val="0"/>
              </a:spcBef>
              <a:buClrTx/>
              <a:buFontTx/>
              <a:buNone/>
            </a:pPr>
            <a:r>
              <a:rPr lang="lt-LT" sz="2800" b="1" dirty="0">
                <a:solidFill>
                  <a:schemeClr val="tx2">
                    <a:lumMod val="75000"/>
                  </a:schemeClr>
                </a:solidFill>
                <a:latin typeface="Times New Roman" panose="02020603050405020304" pitchFamily="18" charset="0"/>
                <a:cs typeface="Times New Roman" panose="02020603050405020304" pitchFamily="18" charset="0"/>
              </a:rPr>
              <a:t>Neringos gimnazijos moksleivių </a:t>
            </a:r>
          </a:p>
          <a:p>
            <a:pPr algn="ctr" eaLnBrk="1" hangingPunct="1">
              <a:spcBef>
                <a:spcPct val="0"/>
              </a:spcBef>
              <a:buClrTx/>
              <a:buFontTx/>
              <a:buNone/>
            </a:pPr>
            <a:r>
              <a:rPr lang="lt-LT" sz="2800" b="1" dirty="0">
                <a:solidFill>
                  <a:schemeClr val="tx2">
                    <a:lumMod val="75000"/>
                  </a:schemeClr>
                </a:solidFill>
                <a:latin typeface="Times New Roman" panose="02020603050405020304" pitchFamily="18" charset="0"/>
                <a:cs typeface="Times New Roman" panose="02020603050405020304" pitchFamily="18" charset="0"/>
              </a:rPr>
              <a:t>202</a:t>
            </a:r>
            <a:r>
              <a:rPr lang="en-US" sz="2800" b="1" dirty="0">
                <a:solidFill>
                  <a:schemeClr val="tx2">
                    <a:lumMod val="75000"/>
                  </a:schemeClr>
                </a:solidFill>
                <a:latin typeface="Times New Roman" panose="02020603050405020304" pitchFamily="18" charset="0"/>
                <a:cs typeface="Times New Roman" panose="02020603050405020304" pitchFamily="18" charset="0"/>
              </a:rPr>
              <a:t>5-2026 </a:t>
            </a:r>
            <a:r>
              <a:rPr lang="lt-LT" sz="2800" b="1" dirty="0">
                <a:solidFill>
                  <a:schemeClr val="tx2">
                    <a:lumMod val="75000"/>
                  </a:schemeClr>
                </a:solidFill>
                <a:latin typeface="Times New Roman" panose="02020603050405020304" pitchFamily="18" charset="0"/>
                <a:cs typeface="Times New Roman" panose="02020603050405020304" pitchFamily="18" charset="0"/>
              </a:rPr>
              <a:t>m.</a:t>
            </a:r>
            <a:r>
              <a:rPr lang="en-US" sz="2800" b="1" dirty="0">
                <a:solidFill>
                  <a:schemeClr val="tx2">
                    <a:lumMod val="75000"/>
                  </a:schemeClr>
                </a:solidFill>
                <a:latin typeface="Times New Roman" panose="02020603050405020304" pitchFamily="18" charset="0"/>
                <a:cs typeface="Times New Roman" panose="02020603050405020304" pitchFamily="18" charset="0"/>
              </a:rPr>
              <a:t>m.</a:t>
            </a:r>
            <a:r>
              <a:rPr lang="lt-LT" sz="2800" b="1" dirty="0">
                <a:solidFill>
                  <a:schemeClr val="tx2">
                    <a:lumMod val="75000"/>
                  </a:schemeClr>
                </a:solidFill>
                <a:latin typeface="Times New Roman" panose="02020603050405020304" pitchFamily="18" charset="0"/>
                <a:cs typeface="Times New Roman" panose="02020603050405020304" pitchFamily="18" charset="0"/>
              </a:rPr>
              <a:t> sveikatos būklės aptarimas</a:t>
            </a:r>
            <a:endParaRPr lang="en-US" sz="2800" b="1" dirty="0">
              <a:solidFill>
                <a:schemeClr val="tx2">
                  <a:lumMod val="75000"/>
                </a:schemeClr>
              </a:solidFill>
              <a:latin typeface="Times New Roman" panose="02020603050405020304"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0688"/>
            <a:ext cx="2997199" cy="677903"/>
          </a:xfrm>
          <a:prstGeom prst="rect">
            <a:avLst/>
          </a:prstGeom>
        </p:spPr>
      </p:pic>
    </p:spTree>
    <p:extLst>
      <p:ext uri="{BB962C8B-B14F-4D97-AF65-F5344CB8AC3E}">
        <p14:creationId xmlns:p14="http://schemas.microsoft.com/office/powerpoint/2010/main" val="253478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Antraštė 9"/>
          <p:cNvSpPr>
            <a:spLocks noGrp="1"/>
          </p:cNvSpPr>
          <p:nvPr>
            <p:ph type="title"/>
          </p:nvPr>
        </p:nvSpPr>
        <p:spPr>
          <a:xfrm>
            <a:off x="457200" y="56832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gimnazijos moksleivi</a:t>
            </a:r>
            <a:r>
              <a:rPr lang="lt-LT" altLang="lt-LT" sz="2400" b="1" dirty="0">
                <a:solidFill>
                  <a:srgbClr val="002060"/>
                </a:solidFill>
                <a:latin typeface="Times New Roman" pitchFamily="18" charset="0"/>
                <a:cs typeface="Times New Roman" pitchFamily="18" charset="0"/>
              </a:rPr>
              <a:t>ų pasiskirstymas pagal KMI, </a:t>
            </a:r>
            <a:br>
              <a:rPr lang="lt-LT"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5</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endParaRPr>
          </a:p>
        </p:txBody>
      </p:sp>
      <p:graphicFrame>
        <p:nvGraphicFramePr>
          <p:cNvPr id="11" name="Turinio vietos rezervavimo ženklas 3">
            <a:extLst>
              <a:ext uri="{FF2B5EF4-FFF2-40B4-BE49-F238E27FC236}">
                <a16:creationId xmlns:a16="http://schemas.microsoft.com/office/drawing/2014/main" id="{E8E8C397-0C8D-4E80-9BAC-4AE5D4955A62}"/>
              </a:ext>
            </a:extLst>
          </p:cNvPr>
          <p:cNvGraphicFramePr>
            <a:graphicFrameLocks noGrp="1"/>
          </p:cNvGraphicFramePr>
          <p:nvPr>
            <p:ph idx="1"/>
            <p:extLst>
              <p:ext uri="{D42A27DB-BD31-4B8C-83A1-F6EECF244321}">
                <p14:modId xmlns:p14="http://schemas.microsoft.com/office/powerpoint/2010/main" val="2043239307"/>
              </p:ext>
            </p:extLst>
          </p:nvPr>
        </p:nvGraphicFramePr>
        <p:xfrm>
          <a:off x="628650" y="1825625"/>
          <a:ext cx="805815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42" name="Antraštė 9"/>
          <p:cNvSpPr>
            <a:spLocks noGrp="1"/>
          </p:cNvSpPr>
          <p:nvPr>
            <p:ph type="title"/>
          </p:nvPr>
        </p:nvSpPr>
        <p:spPr>
          <a:xfrm>
            <a:off x="323528" y="620688"/>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gimnazijos Juodkrant</a:t>
            </a:r>
            <a:r>
              <a:rPr lang="lt-LT" altLang="lt-LT" sz="2400" b="1" dirty="0">
                <a:solidFill>
                  <a:srgbClr val="002060"/>
                </a:solidFill>
                <a:latin typeface="Times New Roman" pitchFamily="18" charset="0"/>
                <a:cs typeface="Times New Roman" pitchFamily="18" charset="0"/>
              </a:rPr>
              <a:t>ės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skyriaus</a:t>
            </a:r>
            <a:r>
              <a:rPr lang="lt-LT" altLang="lt-LT" sz="2400" b="1" dirty="0">
                <a:solidFill>
                  <a:srgbClr val="002060"/>
                </a:solidFill>
                <a:latin typeface="Times New Roman" pitchFamily="18" charset="0"/>
                <a:cs typeface="Times New Roman" pitchFamily="18" charset="0"/>
              </a:rPr>
              <a:t> moksleivių pasiskirstymas pagal KMI, </a:t>
            </a:r>
            <a:br>
              <a:rPr lang="lt-LT"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5</a:t>
            </a:r>
            <a:r>
              <a:rPr lang="lt-LT" altLang="lt-LT" sz="2400" b="1" dirty="0">
                <a:solidFill>
                  <a:srgbClr val="002060"/>
                </a:solidFill>
                <a:latin typeface="Times New Roman" pitchFamily="18" charset="0"/>
                <a:cs typeface="Times New Roman" pitchFamily="18" charset="0"/>
              </a:rPr>
              <a:t> m. (proc.)</a:t>
            </a:r>
            <a:endParaRPr lang="en-US" altLang="lt-LT" sz="2400" dirty="0">
              <a:solidFill>
                <a:srgbClr val="002060"/>
              </a:solidFill>
            </a:endParaRPr>
          </a:p>
        </p:txBody>
      </p:sp>
      <p:graphicFrame>
        <p:nvGraphicFramePr>
          <p:cNvPr id="11" name="Turinio vietos rezervavimo ženklas 3">
            <a:extLst>
              <a:ext uri="{FF2B5EF4-FFF2-40B4-BE49-F238E27FC236}">
                <a16:creationId xmlns:a16="http://schemas.microsoft.com/office/drawing/2014/main" id="{E8E8C397-0C8D-4E80-9BAC-4AE5D4955A62}"/>
              </a:ext>
            </a:extLst>
          </p:cNvPr>
          <p:cNvGraphicFramePr>
            <a:graphicFrameLocks noGrp="1"/>
          </p:cNvGraphicFramePr>
          <p:nvPr>
            <p:ph idx="1"/>
            <p:extLst>
              <p:ext uri="{D42A27DB-BD31-4B8C-83A1-F6EECF244321}">
                <p14:modId xmlns:p14="http://schemas.microsoft.com/office/powerpoint/2010/main" val="2535348565"/>
              </p:ext>
            </p:extLst>
          </p:nvPr>
        </p:nvGraphicFramePr>
        <p:xfrm>
          <a:off x="628650" y="1844823"/>
          <a:ext cx="8058150" cy="4332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68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1" name="Title 8"/>
          <p:cNvSpPr>
            <a:spLocks noGrp="1"/>
          </p:cNvSpPr>
          <p:nvPr>
            <p:ph type="ctrTitle"/>
          </p:nvPr>
        </p:nvSpPr>
        <p:spPr>
          <a:xfrm>
            <a:off x="357188" y="2357438"/>
            <a:ext cx="8572500" cy="1470025"/>
          </a:xfrm>
        </p:spPr>
        <p:txBody>
          <a:bodyPr>
            <a:normAutofit/>
          </a:bodyPr>
          <a:lstStyle/>
          <a:p>
            <a:r>
              <a:rPr lang="lt-LT" altLang="lt-LT" sz="3200" b="1" dirty="0">
                <a:solidFill>
                  <a:srgbClr val="002060"/>
                </a:solidFill>
                <a:latin typeface="Times New Roman" pitchFamily="18" charset="0"/>
                <a:ea typeface="Segoe UI Symbol" pitchFamily="34" charset="0"/>
                <a:cs typeface="Times New Roman" pitchFamily="18" charset="0"/>
              </a:rPr>
              <a:t>Fizinio lavinimo grupės</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8" name="Antraštė 9"/>
          <p:cNvSpPr>
            <a:spLocks noGrp="1"/>
          </p:cNvSpPr>
          <p:nvPr>
            <p:ph type="title"/>
          </p:nvPr>
        </p:nvSpPr>
        <p:spPr>
          <a:xfrm>
            <a:off x="457200" y="49847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gimnazijos moksleivi</a:t>
            </a:r>
            <a:r>
              <a:rPr lang="lt-LT" altLang="lt-LT" sz="2400" b="1" dirty="0">
                <a:solidFill>
                  <a:srgbClr val="002060"/>
                </a:solidFill>
                <a:latin typeface="Times New Roman" pitchFamily="18" charset="0"/>
                <a:cs typeface="Times New Roman" pitchFamily="18" charset="0"/>
              </a:rPr>
              <a:t>ų pasiskirstymas pagal fizinio ugdymo grupes </a:t>
            </a:r>
            <a:br>
              <a:rPr lang="en-US"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5</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latin typeface="Times New Roman" pitchFamily="18" charset="0"/>
              <a:cs typeface="Times New Roman" pitchFamily="18" charset="0"/>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747767039"/>
              </p:ext>
            </p:extLst>
          </p:nvPr>
        </p:nvGraphicFramePr>
        <p:xfrm>
          <a:off x="628650" y="1825625"/>
          <a:ext cx="805815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966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8" name="Antraštė 9"/>
          <p:cNvSpPr>
            <a:spLocks noGrp="1"/>
          </p:cNvSpPr>
          <p:nvPr>
            <p:ph type="title"/>
          </p:nvPr>
        </p:nvSpPr>
        <p:spPr>
          <a:xfrm>
            <a:off x="457200" y="498475"/>
            <a:ext cx="8229600" cy="1143000"/>
          </a:xfrm>
        </p:spPr>
        <p:txBody>
          <a:bodyPr/>
          <a:lstStyle/>
          <a:p>
            <a:pPr algn="ctr"/>
            <a:r>
              <a:rPr lang="en-US" altLang="lt-LT" sz="2400" b="1" dirty="0">
                <a:solidFill>
                  <a:srgbClr val="002060"/>
                </a:solidFill>
                <a:latin typeface="Times New Roman" pitchFamily="18" charset="0"/>
                <a:cs typeface="Times New Roman" pitchFamily="18" charset="0"/>
              </a:rPr>
              <a:t>Neringos gimnazijos Juodkrant</a:t>
            </a:r>
            <a:r>
              <a:rPr lang="lt-LT" altLang="lt-LT" sz="2400" b="1" dirty="0">
                <a:solidFill>
                  <a:srgbClr val="002060"/>
                </a:solidFill>
                <a:latin typeface="Times New Roman" pitchFamily="18" charset="0"/>
                <a:cs typeface="Times New Roman" pitchFamily="18" charset="0"/>
              </a:rPr>
              <a:t>ės skyriaus moksleivių pasiskirstymas pagal fizinio ugdymo grupes </a:t>
            </a:r>
            <a:br>
              <a:rPr lang="en-US"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5</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latin typeface="Times New Roman" pitchFamily="18" charset="0"/>
              <a:cs typeface="Times New Roman" pitchFamily="18" charset="0"/>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2401242603"/>
              </p:ext>
            </p:extLst>
          </p:nvPr>
        </p:nvGraphicFramePr>
        <p:xfrm>
          <a:off x="628650" y="1825625"/>
          <a:ext cx="805815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0497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itle 8"/>
          <p:cNvSpPr>
            <a:spLocks noGrp="1"/>
          </p:cNvSpPr>
          <p:nvPr>
            <p:ph type="ctrTitle"/>
          </p:nvPr>
        </p:nvSpPr>
        <p:spPr>
          <a:xfrm>
            <a:off x="357188" y="2357438"/>
            <a:ext cx="8572500" cy="1470025"/>
          </a:xfrm>
        </p:spPr>
        <p:txBody>
          <a:bodyPr>
            <a:normAutofit/>
          </a:bodyPr>
          <a:lstStyle/>
          <a:p>
            <a:r>
              <a:rPr lang="en-US" altLang="lt-LT" sz="3200" b="1" dirty="0">
                <a:solidFill>
                  <a:srgbClr val="002060"/>
                </a:solidFill>
                <a:latin typeface="Times New Roman" pitchFamily="18" charset="0"/>
                <a:ea typeface="Segoe UI Symbol" pitchFamily="34" charset="0"/>
                <a:cs typeface="Times New Roman" pitchFamily="18" charset="0"/>
              </a:rPr>
              <a:t>Dant</a:t>
            </a:r>
            <a:r>
              <a:rPr lang="lt-LT" altLang="lt-LT" sz="3200" b="1" dirty="0">
                <a:solidFill>
                  <a:srgbClr val="002060"/>
                </a:solidFill>
                <a:latin typeface="Times New Roman" pitchFamily="18" charset="0"/>
                <a:ea typeface="Segoe UI Symbol" pitchFamily="34" charset="0"/>
                <a:cs typeface="Times New Roman" pitchFamily="18" charset="0"/>
              </a:rPr>
              <a:t>ų būklė</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spTree>
    <p:extLst>
      <p:ext uri="{BB962C8B-B14F-4D97-AF65-F5344CB8AC3E}">
        <p14:creationId xmlns:p14="http://schemas.microsoft.com/office/powerpoint/2010/main" val="309121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Antraštė 9"/>
          <p:cNvSpPr>
            <a:spLocks noGrp="1"/>
          </p:cNvSpPr>
          <p:nvPr>
            <p:ph type="title"/>
          </p:nvPr>
        </p:nvSpPr>
        <p:spPr>
          <a:xfrm>
            <a:off x="707755" y="284952"/>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gimnazijos moksleivi</a:t>
            </a:r>
            <a:r>
              <a:rPr lang="lt-LT" altLang="lt-LT" sz="2400" b="1" dirty="0">
                <a:solidFill>
                  <a:srgbClr val="002060"/>
                </a:solidFill>
                <a:latin typeface="Times New Roman" pitchFamily="18" charset="0"/>
                <a:cs typeface="Times New Roman" pitchFamily="18" charset="0"/>
              </a:rPr>
              <a:t>ų dantų ėduonies intensyvumo (</a:t>
            </a:r>
            <a:r>
              <a:rPr lang="en-US" altLang="lt-LT" sz="2400" b="1" dirty="0">
                <a:solidFill>
                  <a:srgbClr val="002060"/>
                </a:solidFill>
                <a:latin typeface="Times New Roman" pitchFamily="18" charset="0"/>
                <a:cs typeface="Times New Roman" pitchFamily="18" charset="0"/>
              </a:rPr>
              <a:t>kpi+KPI</a:t>
            </a:r>
            <a:r>
              <a:rPr lang="lt-LT" altLang="lt-LT" sz="2400" b="1" dirty="0">
                <a:solidFill>
                  <a:srgbClr val="002060"/>
                </a:solidFill>
                <a:latin typeface="Times New Roman" pitchFamily="18" charset="0"/>
                <a:cs typeface="Times New Roman" pitchFamily="18" charset="0"/>
              </a:rPr>
              <a:t>)</a:t>
            </a:r>
            <a:r>
              <a:rPr lang="en-US" altLang="lt-LT" sz="2400" b="1" dirty="0">
                <a:solidFill>
                  <a:srgbClr val="002060"/>
                </a:solidFill>
                <a:latin typeface="Times New Roman" pitchFamily="18" charset="0"/>
                <a:cs typeface="Times New Roman" pitchFamily="18" charset="0"/>
              </a:rPr>
              <a:t> indeksas </a:t>
            </a:r>
            <a:br>
              <a:rPr lang="lt-LT" altLang="lt-LT" sz="2400" b="1" dirty="0">
                <a:solidFill>
                  <a:srgbClr val="002060"/>
                </a:solidFill>
                <a:latin typeface="Times New Roman" pitchFamily="18" charset="0"/>
                <a:cs typeface="Times New Roman" pitchFamily="18" charset="0"/>
              </a:rPr>
            </a:br>
            <a:r>
              <a:rPr lang="en-US" altLang="lt-LT" sz="2400" b="1" dirty="0">
                <a:solidFill>
                  <a:srgbClr val="002060"/>
                </a:solidFill>
                <a:latin typeface="Times New Roman" pitchFamily="18" charset="0"/>
                <a:cs typeface="Times New Roman" pitchFamily="18" charset="0"/>
              </a:rPr>
              <a:t>2021-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5 </a:t>
            </a:r>
            <a:r>
              <a:rPr lang="lt-LT" altLang="lt-LT" sz="2400" b="1" dirty="0">
                <a:solidFill>
                  <a:srgbClr val="002060"/>
                </a:solidFill>
                <a:latin typeface="Times New Roman" pitchFamily="18" charset="0"/>
                <a:cs typeface="Times New Roman" pitchFamily="18" charset="0"/>
              </a:rPr>
              <a:t>m.</a:t>
            </a:r>
            <a:endParaRPr lang="en-US" altLang="lt-LT" sz="2400" dirty="0">
              <a:solidFill>
                <a:srgbClr val="002060"/>
              </a:solidFill>
            </a:endParaRPr>
          </a:p>
        </p:txBody>
      </p:sp>
      <p:sp>
        <p:nvSpPr>
          <p:cNvPr id="2" name="Rounded Rectangle 1"/>
          <p:cNvSpPr/>
          <p:nvPr/>
        </p:nvSpPr>
        <p:spPr>
          <a:xfrm>
            <a:off x="6345067" y="1031692"/>
            <a:ext cx="2592288" cy="14612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1400" b="1" dirty="0">
              <a:solidFill>
                <a:schemeClr val="tx1"/>
              </a:solidFill>
              <a:latin typeface="Times New Roman" panose="02020603050405020304" pitchFamily="18" charset="0"/>
              <a:ea typeface="Times New Roman" panose="02020603050405020304" pitchFamily="18" charset="0"/>
            </a:endParaRPr>
          </a:p>
          <a:p>
            <a:r>
              <a:rPr lang="es-ES_tradnl" sz="1400" b="1" dirty="0">
                <a:solidFill>
                  <a:schemeClr val="tx1"/>
                </a:solidFill>
                <a:latin typeface="Times New Roman" panose="02020603050405020304" pitchFamily="18" charset="0"/>
                <a:ea typeface="Times New Roman" panose="02020603050405020304" pitchFamily="18" charset="0"/>
              </a:rPr>
              <a:t>kpi+KPI indekso ribos: </a:t>
            </a:r>
          </a:p>
          <a:p>
            <a:r>
              <a:rPr lang="es-ES_tradnl" sz="1400" dirty="0">
                <a:solidFill>
                  <a:schemeClr val="tx1"/>
                </a:solidFill>
                <a:latin typeface="Times New Roman" panose="02020603050405020304" pitchFamily="18" charset="0"/>
                <a:ea typeface="Times New Roman" panose="02020603050405020304" pitchFamily="18" charset="0"/>
              </a:rPr>
              <a:t>Labai žemas - mažiau nei 1,2. </a:t>
            </a:r>
          </a:p>
          <a:p>
            <a:r>
              <a:rPr lang="en-US" sz="1400" dirty="0">
                <a:solidFill>
                  <a:schemeClr val="tx1"/>
                </a:solidFill>
                <a:latin typeface="Times New Roman" panose="02020603050405020304" pitchFamily="18" charset="0"/>
                <a:ea typeface="Times New Roman" panose="02020603050405020304" pitchFamily="18" charset="0"/>
              </a:rPr>
              <a:t>Žemas - 1,2-2,6. </a:t>
            </a:r>
          </a:p>
          <a:p>
            <a:r>
              <a:rPr lang="en-US" sz="1400" dirty="0">
                <a:solidFill>
                  <a:schemeClr val="tx1"/>
                </a:solidFill>
                <a:latin typeface="Times New Roman" panose="02020603050405020304" pitchFamily="18" charset="0"/>
                <a:ea typeface="Times New Roman" panose="02020603050405020304" pitchFamily="18" charset="0"/>
              </a:rPr>
              <a:t>Vidutinis 2,7-4,4. </a:t>
            </a:r>
          </a:p>
          <a:p>
            <a:r>
              <a:rPr lang="en-US" sz="1400" dirty="0">
                <a:solidFill>
                  <a:schemeClr val="tx1"/>
                </a:solidFill>
                <a:latin typeface="Times New Roman" panose="02020603050405020304" pitchFamily="18" charset="0"/>
                <a:ea typeface="Times New Roman" panose="02020603050405020304" pitchFamily="18" charset="0"/>
              </a:rPr>
              <a:t>Aukštas 4,5-6,5. </a:t>
            </a:r>
          </a:p>
          <a:p>
            <a:r>
              <a:rPr lang="en-US" sz="1400" dirty="0">
                <a:solidFill>
                  <a:schemeClr val="tx1"/>
                </a:solidFill>
                <a:latin typeface="Times New Roman" panose="02020603050405020304" pitchFamily="18" charset="0"/>
                <a:ea typeface="Times New Roman" panose="02020603050405020304" pitchFamily="18" charset="0"/>
              </a:rPr>
              <a:t>Labai aukštas - daugiau nei 6,5</a:t>
            </a:r>
            <a:r>
              <a:rPr lang="en-US" sz="1600" dirty="0">
                <a:solidFill>
                  <a:schemeClr val="tx1"/>
                </a:solidFill>
                <a:latin typeface="Times New Roman" panose="02020603050405020304" pitchFamily="18" charset="0"/>
                <a:ea typeface="Times New Roman" panose="02020603050405020304" pitchFamily="18" charset="0"/>
              </a:rPr>
              <a:t>.</a:t>
            </a:r>
            <a:endParaRPr lang="lt-LT" altLang="lt-LT" sz="1600" i="1" dirty="0">
              <a:solidFill>
                <a:schemeClr val="tx1"/>
              </a:solidFill>
              <a:latin typeface="Times New Roman" pitchFamily="18" charset="0"/>
              <a:cs typeface="Times New Roman" pitchFamily="18" charset="0"/>
            </a:endParaRPr>
          </a:p>
          <a:p>
            <a:pPr algn="ctr"/>
            <a:endParaRPr lang="en-US" dirty="0"/>
          </a:p>
        </p:txBody>
      </p:sp>
      <p:graphicFrame>
        <p:nvGraphicFramePr>
          <p:cNvPr id="3" name="Chart 2">
            <a:extLst>
              <a:ext uri="{FF2B5EF4-FFF2-40B4-BE49-F238E27FC236}">
                <a16:creationId xmlns:a16="http://schemas.microsoft.com/office/drawing/2014/main" id="{0C80F0B3-8379-F73B-9B3C-8EF1C8635584}"/>
              </a:ext>
            </a:extLst>
          </p:cNvPr>
          <p:cNvGraphicFramePr/>
          <p:nvPr>
            <p:extLst>
              <p:ext uri="{D42A27DB-BD31-4B8C-83A1-F6EECF244321}">
                <p14:modId xmlns:p14="http://schemas.microsoft.com/office/powerpoint/2010/main" val="2290758753"/>
              </p:ext>
            </p:extLst>
          </p:nvPr>
        </p:nvGraphicFramePr>
        <p:xfrm>
          <a:off x="611560" y="2492896"/>
          <a:ext cx="792088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173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5C94A02-8450-4C63-901E-AA0FB5E8079C}"/>
              </a:ext>
            </a:extLst>
          </p:cNvPr>
          <p:cNvSpPr>
            <a:spLocks noGrp="1"/>
          </p:cNvSpPr>
          <p:nvPr>
            <p:ph type="title"/>
          </p:nvPr>
        </p:nvSpPr>
        <p:spPr>
          <a:xfrm>
            <a:off x="-62345" y="1067770"/>
            <a:ext cx="9206345" cy="818721"/>
          </a:xfrm>
        </p:spPr>
        <p:txBody>
          <a:bodyPr>
            <a:normAutofit/>
          </a:bodyPr>
          <a:lstStyle/>
          <a:p>
            <a:pPr algn="ctr"/>
            <a:r>
              <a:rPr lang="en-US" altLang="lt-LT" sz="2400" b="1" dirty="0">
                <a:solidFill>
                  <a:srgbClr val="002060"/>
                </a:solidFill>
                <a:latin typeface="Times New Roman" pitchFamily="18" charset="0"/>
                <a:cs typeface="Times New Roman" pitchFamily="18" charset="0"/>
              </a:rPr>
              <a:t>Neringos gimnazijos </a:t>
            </a:r>
            <a:r>
              <a:rPr lang="en-US" altLang="lt-LT" sz="2400" b="1" dirty="0" err="1">
                <a:solidFill>
                  <a:srgbClr val="002060"/>
                </a:solidFill>
                <a:latin typeface="Times New Roman" pitchFamily="18" charset="0"/>
                <a:cs typeface="Times New Roman" pitchFamily="18" charset="0"/>
              </a:rPr>
              <a:t>moksleiviai</a:t>
            </a:r>
            <a:r>
              <a:rPr lang="en-US" altLang="lt-LT" sz="2400" b="1" dirty="0">
                <a:solidFill>
                  <a:srgbClr val="002060"/>
                </a:solidFill>
                <a:latin typeface="Times New Roman" pitchFamily="18" charset="0"/>
                <a:cs typeface="Times New Roman" pitchFamily="18" charset="0"/>
              </a:rPr>
              <a:t> </a:t>
            </a:r>
            <a:r>
              <a:rPr lang="en-US" altLang="lt-LT" sz="2400" b="1" dirty="0" err="1">
                <a:solidFill>
                  <a:schemeClr val="accent1">
                    <a:lumMod val="50000"/>
                  </a:schemeClr>
                </a:solidFill>
                <a:latin typeface="Times New Roman" pitchFamily="18" charset="0"/>
                <a:cs typeface="Times New Roman" pitchFamily="18" charset="0"/>
              </a:rPr>
              <a:t>turintys</a:t>
            </a:r>
            <a:r>
              <a:rPr lang="en-US" altLang="lt-LT" sz="2400" b="1" dirty="0">
                <a:solidFill>
                  <a:schemeClr val="accent1">
                    <a:lumMod val="50000"/>
                  </a:schemeClr>
                </a:solidFill>
                <a:latin typeface="Times New Roman" pitchFamily="18" charset="0"/>
                <a:cs typeface="Times New Roman" pitchFamily="18" charset="0"/>
              </a:rPr>
              <a:t> </a:t>
            </a:r>
            <a:r>
              <a:rPr lang="en-US" altLang="lt-LT" sz="2400" b="1" dirty="0" err="1">
                <a:solidFill>
                  <a:schemeClr val="accent1">
                    <a:lumMod val="50000"/>
                  </a:schemeClr>
                </a:solidFill>
                <a:latin typeface="Times New Roman" pitchFamily="18" charset="0"/>
                <a:cs typeface="Times New Roman" pitchFamily="18" charset="0"/>
              </a:rPr>
              <a:t>sveikus</a:t>
            </a:r>
            <a:r>
              <a:rPr lang="en-US" altLang="lt-LT" sz="2400" b="1" dirty="0">
                <a:solidFill>
                  <a:schemeClr val="accent1">
                    <a:lumMod val="50000"/>
                  </a:schemeClr>
                </a:solidFill>
                <a:latin typeface="Times New Roman" pitchFamily="18" charset="0"/>
                <a:cs typeface="Times New Roman" pitchFamily="18" charset="0"/>
              </a:rPr>
              <a:t> </a:t>
            </a:r>
            <a:r>
              <a:rPr lang="en-US" altLang="lt-LT" sz="2400" b="1" dirty="0" err="1">
                <a:solidFill>
                  <a:schemeClr val="accent1">
                    <a:lumMod val="50000"/>
                  </a:schemeClr>
                </a:solidFill>
                <a:latin typeface="Times New Roman" pitchFamily="18" charset="0"/>
                <a:cs typeface="Times New Roman" pitchFamily="18" charset="0"/>
              </a:rPr>
              <a:t>dantis</a:t>
            </a:r>
            <a:r>
              <a:rPr lang="en-US" altLang="lt-LT" sz="2400" b="1" dirty="0">
                <a:solidFill>
                  <a:schemeClr val="accent1">
                    <a:lumMod val="50000"/>
                  </a:schemeClr>
                </a:solidFill>
                <a:latin typeface="Times New Roman" pitchFamily="18" charset="0"/>
                <a:cs typeface="Times New Roman" pitchFamily="18" charset="0"/>
              </a:rPr>
              <a:t>, </a:t>
            </a:r>
            <a:br>
              <a:rPr lang="lt-LT" altLang="lt-LT" sz="2400" b="1" dirty="0">
                <a:solidFill>
                  <a:schemeClr val="accent1">
                    <a:lumMod val="50000"/>
                  </a:schemeClr>
                </a:solidFill>
                <a:latin typeface="Times New Roman" pitchFamily="18" charset="0"/>
                <a:cs typeface="Times New Roman" pitchFamily="18" charset="0"/>
              </a:rPr>
            </a:br>
            <a:r>
              <a:rPr lang="lt-LT" altLang="lt-LT" sz="2400" b="1" dirty="0">
                <a:solidFill>
                  <a:schemeClr val="accent1">
                    <a:lumMod val="50000"/>
                  </a:schemeClr>
                </a:solidFill>
                <a:latin typeface="Times New Roman" pitchFamily="18" charset="0"/>
                <a:cs typeface="Times New Roman" pitchFamily="18" charset="0"/>
              </a:rPr>
              <a:t>202</a:t>
            </a:r>
            <a:r>
              <a:rPr lang="en-US" altLang="lt-LT" sz="2400" b="1" dirty="0">
                <a:solidFill>
                  <a:schemeClr val="accent1">
                    <a:lumMod val="50000"/>
                  </a:schemeClr>
                </a:solidFill>
                <a:latin typeface="Times New Roman" pitchFamily="18" charset="0"/>
                <a:cs typeface="Times New Roman" pitchFamily="18" charset="0"/>
              </a:rPr>
              <a:t>4-2025 </a:t>
            </a:r>
            <a:r>
              <a:rPr lang="en-US" altLang="lt-LT" sz="2400" b="1" dirty="0" err="1">
                <a:solidFill>
                  <a:schemeClr val="accent1">
                    <a:lumMod val="50000"/>
                  </a:schemeClr>
                </a:solidFill>
                <a:latin typeface="Times New Roman" pitchFamily="18" charset="0"/>
                <a:cs typeface="Times New Roman" pitchFamily="18" charset="0"/>
              </a:rPr>
              <a:t>m.m.</a:t>
            </a:r>
            <a:endParaRPr lang="en-US" sz="2400" dirty="0">
              <a:solidFill>
                <a:schemeClr val="accent1">
                  <a:lumMod val="50000"/>
                </a:schemeClr>
              </a:solidFill>
            </a:endParaRPr>
          </a:p>
        </p:txBody>
      </p:sp>
      <p:graphicFrame>
        <p:nvGraphicFramePr>
          <p:cNvPr id="7" name="Content Placeholder 5">
            <a:extLst>
              <a:ext uri="{FF2B5EF4-FFF2-40B4-BE49-F238E27FC236}">
                <a16:creationId xmlns:a16="http://schemas.microsoft.com/office/drawing/2014/main" id="{467E9C3E-6B40-4A77-BD13-25497B7B1070}"/>
              </a:ext>
            </a:extLst>
          </p:cNvPr>
          <p:cNvGraphicFramePr>
            <a:graphicFrameLocks/>
          </p:cNvGraphicFramePr>
          <p:nvPr>
            <p:extLst>
              <p:ext uri="{D42A27DB-BD31-4B8C-83A1-F6EECF244321}">
                <p14:modId xmlns:p14="http://schemas.microsoft.com/office/powerpoint/2010/main" val="362194234"/>
              </p:ext>
            </p:extLst>
          </p:nvPr>
        </p:nvGraphicFramePr>
        <p:xfrm>
          <a:off x="755576" y="1880000"/>
          <a:ext cx="7416824" cy="4861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5005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40693"/>
            <a:ext cx="9144000" cy="6858000"/>
          </a:xfrm>
          <a:prstGeom prst="rect">
            <a:avLst/>
          </a:prstGeom>
          <a:blipFill>
            <a:blip r:embed="rId2"/>
            <a:stretch>
              <a:fillRect/>
            </a:stretch>
          </a:blipFill>
          <a:ln w="9525">
            <a:solidFill>
              <a:schemeClr val="tx1"/>
            </a:solidFill>
            <a:miter lim="800000"/>
            <a:headEnd/>
            <a:tailEnd/>
          </a:ln>
        </p:spPr>
        <p:txBody>
          <a:bodyPr wrap="none" anchor="ctr"/>
          <a:lstStyle/>
          <a:p>
            <a:endParaRPr lang="lt-LT" altLang="lt-LT">
              <a:latin typeface="Calibri" pitchFamily="34" charset="0"/>
            </a:endParaRPr>
          </a:p>
        </p:txBody>
      </p:sp>
      <p:sp>
        <p:nvSpPr>
          <p:cNvPr id="14342" name="Antraštė 9"/>
          <p:cNvSpPr>
            <a:spLocks noGrp="1"/>
          </p:cNvSpPr>
          <p:nvPr>
            <p:ph type="title"/>
          </p:nvPr>
        </p:nvSpPr>
        <p:spPr>
          <a:xfrm>
            <a:off x="457200" y="56832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gimnazijos Juodkrant</a:t>
            </a:r>
            <a:r>
              <a:rPr lang="lt-LT" altLang="lt-LT" sz="2400" b="1" dirty="0">
                <a:solidFill>
                  <a:srgbClr val="002060"/>
                </a:solidFill>
                <a:latin typeface="Times New Roman" pitchFamily="18" charset="0"/>
                <a:cs typeface="Times New Roman" pitchFamily="18" charset="0"/>
              </a:rPr>
              <a:t>ės skyriaus </a:t>
            </a:r>
            <a:r>
              <a:rPr lang="en-US" altLang="lt-LT" sz="2400" b="1" dirty="0" err="1">
                <a:solidFill>
                  <a:srgbClr val="002060"/>
                </a:solidFill>
                <a:latin typeface="Times New Roman" pitchFamily="18" charset="0"/>
                <a:cs typeface="Times New Roman" pitchFamily="18" charset="0"/>
              </a:rPr>
              <a:t>moksleivi</a:t>
            </a:r>
            <a:r>
              <a:rPr lang="lt-LT" altLang="lt-LT" sz="2400" b="1" dirty="0">
                <a:solidFill>
                  <a:srgbClr val="002060"/>
                </a:solidFill>
                <a:latin typeface="Times New Roman" pitchFamily="18" charset="0"/>
                <a:cs typeface="Times New Roman" pitchFamily="18" charset="0"/>
              </a:rPr>
              <a:t>ų dantų ėduonies intensyvumo (</a:t>
            </a:r>
            <a:r>
              <a:rPr lang="en-US" altLang="lt-LT" sz="2400" b="1" dirty="0">
                <a:solidFill>
                  <a:srgbClr val="002060"/>
                </a:solidFill>
                <a:latin typeface="Times New Roman" pitchFamily="18" charset="0"/>
                <a:cs typeface="Times New Roman" pitchFamily="18" charset="0"/>
              </a:rPr>
              <a:t>kpi+KPI</a:t>
            </a:r>
            <a:r>
              <a:rPr lang="lt-LT" altLang="lt-LT" sz="2400" b="1" dirty="0">
                <a:solidFill>
                  <a:srgbClr val="002060"/>
                </a:solidFill>
                <a:latin typeface="Times New Roman" pitchFamily="18" charset="0"/>
                <a:cs typeface="Times New Roman" pitchFamily="18" charset="0"/>
              </a:rPr>
              <a:t>)</a:t>
            </a:r>
            <a:r>
              <a:rPr lang="en-US" altLang="lt-LT" sz="2400" b="1" dirty="0">
                <a:solidFill>
                  <a:srgbClr val="002060"/>
                </a:solidFill>
                <a:latin typeface="Times New Roman" pitchFamily="18" charset="0"/>
                <a:cs typeface="Times New Roman" pitchFamily="18" charset="0"/>
              </a:rPr>
              <a:t> indeksas </a:t>
            </a:r>
            <a:br>
              <a:rPr lang="lt-LT" altLang="lt-LT" sz="2400" b="1" dirty="0">
                <a:solidFill>
                  <a:srgbClr val="002060"/>
                </a:solidFill>
                <a:latin typeface="Times New Roman" pitchFamily="18" charset="0"/>
                <a:cs typeface="Times New Roman" pitchFamily="18" charset="0"/>
              </a:rPr>
            </a:br>
            <a:r>
              <a:rPr lang="en-US" altLang="lt-LT" sz="2400" b="1" dirty="0">
                <a:solidFill>
                  <a:srgbClr val="002060"/>
                </a:solidFill>
                <a:latin typeface="Times New Roman" pitchFamily="18" charset="0"/>
                <a:cs typeface="Times New Roman" pitchFamily="18" charset="0"/>
              </a:rPr>
              <a:t>2021-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5</a:t>
            </a:r>
            <a:r>
              <a:rPr lang="lt-LT" altLang="lt-LT" sz="2400" b="1" dirty="0">
                <a:solidFill>
                  <a:srgbClr val="002060"/>
                </a:solidFill>
                <a:latin typeface="Times New Roman" pitchFamily="18" charset="0"/>
                <a:cs typeface="Times New Roman" pitchFamily="18" charset="0"/>
              </a:rPr>
              <a:t> m.</a:t>
            </a:r>
            <a:endParaRPr lang="en-US" altLang="lt-LT" sz="2400" dirty="0">
              <a:solidFill>
                <a:srgbClr val="002060"/>
              </a:solidFill>
            </a:endParaRPr>
          </a:p>
        </p:txBody>
      </p:sp>
      <p:sp>
        <p:nvSpPr>
          <p:cNvPr id="2" name="Rounded Rectangle 1"/>
          <p:cNvSpPr/>
          <p:nvPr/>
        </p:nvSpPr>
        <p:spPr>
          <a:xfrm>
            <a:off x="6228184" y="1535748"/>
            <a:ext cx="2592288" cy="14612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1400" b="1" dirty="0">
              <a:solidFill>
                <a:schemeClr val="tx1"/>
              </a:solidFill>
              <a:latin typeface="Times New Roman" panose="02020603050405020304" pitchFamily="18" charset="0"/>
              <a:ea typeface="Times New Roman" panose="02020603050405020304" pitchFamily="18" charset="0"/>
            </a:endParaRPr>
          </a:p>
          <a:p>
            <a:r>
              <a:rPr lang="es-ES_tradnl" sz="1400" b="1" dirty="0">
                <a:solidFill>
                  <a:schemeClr val="tx1"/>
                </a:solidFill>
                <a:latin typeface="Times New Roman" panose="02020603050405020304" pitchFamily="18" charset="0"/>
                <a:ea typeface="Times New Roman" panose="02020603050405020304" pitchFamily="18" charset="0"/>
              </a:rPr>
              <a:t>kpi+KPI indekso ribos: </a:t>
            </a:r>
          </a:p>
          <a:p>
            <a:r>
              <a:rPr lang="es-ES_tradnl" sz="1400" dirty="0">
                <a:solidFill>
                  <a:schemeClr val="tx1"/>
                </a:solidFill>
                <a:latin typeface="Times New Roman" panose="02020603050405020304" pitchFamily="18" charset="0"/>
                <a:ea typeface="Times New Roman" panose="02020603050405020304" pitchFamily="18" charset="0"/>
              </a:rPr>
              <a:t>Labai žemas - mažiau nei 1,2. </a:t>
            </a:r>
          </a:p>
          <a:p>
            <a:r>
              <a:rPr lang="en-US" sz="1400" dirty="0">
                <a:solidFill>
                  <a:schemeClr val="tx1"/>
                </a:solidFill>
                <a:latin typeface="Times New Roman" panose="02020603050405020304" pitchFamily="18" charset="0"/>
                <a:ea typeface="Times New Roman" panose="02020603050405020304" pitchFamily="18" charset="0"/>
              </a:rPr>
              <a:t>Žemas - 1,2-2,6. </a:t>
            </a:r>
          </a:p>
          <a:p>
            <a:r>
              <a:rPr lang="en-US" sz="1400" dirty="0">
                <a:solidFill>
                  <a:schemeClr val="tx1"/>
                </a:solidFill>
                <a:latin typeface="Times New Roman" panose="02020603050405020304" pitchFamily="18" charset="0"/>
                <a:ea typeface="Times New Roman" panose="02020603050405020304" pitchFamily="18" charset="0"/>
              </a:rPr>
              <a:t>Vidutinis 2,7-4,4. </a:t>
            </a:r>
          </a:p>
          <a:p>
            <a:r>
              <a:rPr lang="en-US" sz="1400" dirty="0">
                <a:solidFill>
                  <a:schemeClr val="tx1"/>
                </a:solidFill>
                <a:latin typeface="Times New Roman" panose="02020603050405020304" pitchFamily="18" charset="0"/>
                <a:ea typeface="Times New Roman" panose="02020603050405020304" pitchFamily="18" charset="0"/>
              </a:rPr>
              <a:t>Aukštas 4,5-6,5. </a:t>
            </a:r>
          </a:p>
          <a:p>
            <a:r>
              <a:rPr lang="en-US" sz="1400" dirty="0">
                <a:solidFill>
                  <a:schemeClr val="tx1"/>
                </a:solidFill>
                <a:latin typeface="Times New Roman" panose="02020603050405020304" pitchFamily="18" charset="0"/>
                <a:ea typeface="Times New Roman" panose="02020603050405020304" pitchFamily="18" charset="0"/>
              </a:rPr>
              <a:t>Labai aukštas - daugiau nei 6,5</a:t>
            </a:r>
            <a:r>
              <a:rPr lang="en-US" sz="1600" dirty="0">
                <a:solidFill>
                  <a:schemeClr val="tx1"/>
                </a:solidFill>
                <a:latin typeface="Times New Roman" panose="02020603050405020304" pitchFamily="18" charset="0"/>
                <a:ea typeface="Times New Roman" panose="02020603050405020304" pitchFamily="18" charset="0"/>
              </a:rPr>
              <a:t>.</a:t>
            </a:r>
            <a:endParaRPr lang="lt-LT" altLang="lt-LT" sz="1600" i="1" dirty="0">
              <a:solidFill>
                <a:schemeClr val="tx1"/>
              </a:solidFill>
              <a:latin typeface="Times New Roman" pitchFamily="18" charset="0"/>
              <a:cs typeface="Times New Roman" pitchFamily="18" charset="0"/>
            </a:endParaRPr>
          </a:p>
          <a:p>
            <a:pPr algn="ctr"/>
            <a:endParaRPr lang="en-US" dirty="0"/>
          </a:p>
        </p:txBody>
      </p:sp>
      <p:graphicFrame>
        <p:nvGraphicFramePr>
          <p:cNvPr id="3" name="Chart 2">
            <a:extLst>
              <a:ext uri="{FF2B5EF4-FFF2-40B4-BE49-F238E27FC236}">
                <a16:creationId xmlns:a16="http://schemas.microsoft.com/office/drawing/2014/main" id="{D4DA49B7-3921-3B21-1A93-8024921E2DFE}"/>
              </a:ext>
            </a:extLst>
          </p:cNvPr>
          <p:cNvGraphicFramePr/>
          <p:nvPr>
            <p:extLst>
              <p:ext uri="{D42A27DB-BD31-4B8C-83A1-F6EECF244321}">
                <p14:modId xmlns:p14="http://schemas.microsoft.com/office/powerpoint/2010/main" val="4061710234"/>
              </p:ext>
            </p:extLst>
          </p:nvPr>
        </p:nvGraphicFramePr>
        <p:xfrm>
          <a:off x="683568" y="2996952"/>
          <a:ext cx="7427168" cy="3579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521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EB9F7-C0C9-58E4-E5E3-84C6DA1DF6B3}"/>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EA2A95D-A2F6-B805-D85D-1E5DB29CDDB7}"/>
              </a:ext>
            </a:extLst>
          </p:cNvPr>
          <p:cNvSpPr>
            <a:spLocks noGrp="1"/>
          </p:cNvSpPr>
          <p:nvPr>
            <p:ph type="title"/>
          </p:nvPr>
        </p:nvSpPr>
        <p:spPr>
          <a:xfrm>
            <a:off x="-139185" y="764704"/>
            <a:ext cx="9206345" cy="818721"/>
          </a:xfrm>
        </p:spPr>
        <p:txBody>
          <a:bodyPr>
            <a:noAutofit/>
          </a:bodyPr>
          <a:lstStyle/>
          <a:p>
            <a:pPr algn="ctr"/>
            <a:r>
              <a:rPr lang="en-US" altLang="lt-LT" sz="2400" b="1" dirty="0">
                <a:solidFill>
                  <a:srgbClr val="002060"/>
                </a:solidFill>
                <a:latin typeface="Times New Roman" pitchFamily="18" charset="0"/>
                <a:cs typeface="Times New Roman" pitchFamily="18" charset="0"/>
              </a:rPr>
              <a:t>Neringos gimnazijos </a:t>
            </a:r>
            <a:r>
              <a:rPr lang="en-US" altLang="lt-LT" sz="2400" b="1" dirty="0" err="1">
                <a:solidFill>
                  <a:srgbClr val="002060"/>
                </a:solidFill>
                <a:latin typeface="Times New Roman" pitchFamily="18" charset="0"/>
                <a:cs typeface="Times New Roman" pitchFamily="18" charset="0"/>
              </a:rPr>
              <a:t>Juodkrant</a:t>
            </a:r>
            <a:r>
              <a:rPr lang="lt-LT" altLang="lt-LT" sz="2400" b="1" dirty="0">
                <a:solidFill>
                  <a:srgbClr val="002060"/>
                </a:solidFill>
                <a:latin typeface="Times New Roman" pitchFamily="18" charset="0"/>
                <a:cs typeface="Times New Roman" pitchFamily="18" charset="0"/>
              </a:rPr>
              <a:t>ės skyriaus </a:t>
            </a:r>
            <a:br>
              <a:rPr lang="lt-LT" altLang="lt-LT" sz="2400" b="1" dirty="0">
                <a:solidFill>
                  <a:srgbClr val="002060"/>
                </a:solidFill>
                <a:latin typeface="Times New Roman" pitchFamily="18" charset="0"/>
                <a:cs typeface="Times New Roman" pitchFamily="18" charset="0"/>
              </a:rPr>
            </a:br>
            <a:r>
              <a:rPr lang="en-US" altLang="lt-LT" sz="2400" b="1" dirty="0" err="1">
                <a:solidFill>
                  <a:srgbClr val="002060"/>
                </a:solidFill>
                <a:latin typeface="Times New Roman" pitchFamily="18" charset="0"/>
                <a:cs typeface="Times New Roman" pitchFamily="18" charset="0"/>
              </a:rPr>
              <a:t>moksleiviai</a:t>
            </a:r>
            <a:r>
              <a:rPr lang="en-US" altLang="lt-LT" sz="2400" b="1" dirty="0">
                <a:solidFill>
                  <a:srgbClr val="002060"/>
                </a:solidFill>
                <a:latin typeface="Times New Roman" pitchFamily="18" charset="0"/>
                <a:cs typeface="Times New Roman" pitchFamily="18" charset="0"/>
              </a:rPr>
              <a:t> </a:t>
            </a:r>
            <a:r>
              <a:rPr lang="en-US" altLang="lt-LT" sz="2400" b="1" dirty="0" err="1">
                <a:solidFill>
                  <a:schemeClr val="accent1">
                    <a:lumMod val="50000"/>
                  </a:schemeClr>
                </a:solidFill>
                <a:latin typeface="Times New Roman" pitchFamily="18" charset="0"/>
                <a:cs typeface="Times New Roman" pitchFamily="18" charset="0"/>
              </a:rPr>
              <a:t>turintys</a:t>
            </a:r>
            <a:r>
              <a:rPr lang="en-US" altLang="lt-LT" sz="2400" b="1" dirty="0">
                <a:solidFill>
                  <a:schemeClr val="accent1">
                    <a:lumMod val="50000"/>
                  </a:schemeClr>
                </a:solidFill>
                <a:latin typeface="Times New Roman" pitchFamily="18" charset="0"/>
                <a:cs typeface="Times New Roman" pitchFamily="18" charset="0"/>
              </a:rPr>
              <a:t> </a:t>
            </a:r>
            <a:r>
              <a:rPr lang="en-US" altLang="lt-LT" sz="2400" b="1" dirty="0" err="1">
                <a:solidFill>
                  <a:schemeClr val="accent1">
                    <a:lumMod val="50000"/>
                  </a:schemeClr>
                </a:solidFill>
                <a:latin typeface="Times New Roman" pitchFamily="18" charset="0"/>
                <a:cs typeface="Times New Roman" pitchFamily="18" charset="0"/>
              </a:rPr>
              <a:t>sveikus</a:t>
            </a:r>
            <a:r>
              <a:rPr lang="en-US" altLang="lt-LT" sz="2400" b="1" dirty="0">
                <a:solidFill>
                  <a:schemeClr val="accent1">
                    <a:lumMod val="50000"/>
                  </a:schemeClr>
                </a:solidFill>
                <a:latin typeface="Times New Roman" pitchFamily="18" charset="0"/>
                <a:cs typeface="Times New Roman" pitchFamily="18" charset="0"/>
              </a:rPr>
              <a:t> </a:t>
            </a:r>
            <a:r>
              <a:rPr lang="en-US" altLang="lt-LT" sz="2400" b="1" dirty="0" err="1">
                <a:solidFill>
                  <a:schemeClr val="accent1">
                    <a:lumMod val="50000"/>
                  </a:schemeClr>
                </a:solidFill>
                <a:latin typeface="Times New Roman" pitchFamily="18" charset="0"/>
                <a:cs typeface="Times New Roman" pitchFamily="18" charset="0"/>
              </a:rPr>
              <a:t>dantis</a:t>
            </a:r>
            <a:r>
              <a:rPr lang="en-US" altLang="lt-LT" sz="2400" b="1" dirty="0">
                <a:solidFill>
                  <a:schemeClr val="accent1">
                    <a:lumMod val="50000"/>
                  </a:schemeClr>
                </a:solidFill>
                <a:latin typeface="Times New Roman" pitchFamily="18" charset="0"/>
                <a:cs typeface="Times New Roman" pitchFamily="18" charset="0"/>
              </a:rPr>
              <a:t>, </a:t>
            </a:r>
            <a:br>
              <a:rPr lang="lt-LT" altLang="lt-LT" sz="2400" b="1" dirty="0">
                <a:solidFill>
                  <a:schemeClr val="accent1">
                    <a:lumMod val="50000"/>
                  </a:schemeClr>
                </a:solidFill>
                <a:latin typeface="Times New Roman" pitchFamily="18" charset="0"/>
                <a:cs typeface="Times New Roman" pitchFamily="18" charset="0"/>
              </a:rPr>
            </a:br>
            <a:r>
              <a:rPr lang="lt-LT" altLang="lt-LT" sz="2400" b="1" dirty="0">
                <a:solidFill>
                  <a:schemeClr val="accent1">
                    <a:lumMod val="50000"/>
                  </a:schemeClr>
                </a:solidFill>
                <a:latin typeface="Times New Roman" pitchFamily="18" charset="0"/>
                <a:cs typeface="Times New Roman" pitchFamily="18" charset="0"/>
              </a:rPr>
              <a:t>202</a:t>
            </a:r>
            <a:r>
              <a:rPr lang="en-US" altLang="lt-LT" sz="2400" b="1" dirty="0">
                <a:solidFill>
                  <a:schemeClr val="accent1">
                    <a:lumMod val="50000"/>
                  </a:schemeClr>
                </a:solidFill>
                <a:latin typeface="Times New Roman" pitchFamily="18" charset="0"/>
                <a:cs typeface="Times New Roman" pitchFamily="18" charset="0"/>
              </a:rPr>
              <a:t>4-2025 </a:t>
            </a:r>
            <a:r>
              <a:rPr lang="en-US" altLang="lt-LT" sz="2400" b="1" dirty="0" err="1">
                <a:solidFill>
                  <a:schemeClr val="accent1">
                    <a:lumMod val="50000"/>
                  </a:schemeClr>
                </a:solidFill>
                <a:latin typeface="Times New Roman" pitchFamily="18" charset="0"/>
                <a:cs typeface="Times New Roman" pitchFamily="18" charset="0"/>
              </a:rPr>
              <a:t>m.m.</a:t>
            </a:r>
            <a:endParaRPr lang="en-US" sz="2400" dirty="0">
              <a:solidFill>
                <a:schemeClr val="accent1">
                  <a:lumMod val="50000"/>
                </a:schemeClr>
              </a:solidFill>
            </a:endParaRPr>
          </a:p>
        </p:txBody>
      </p:sp>
      <p:graphicFrame>
        <p:nvGraphicFramePr>
          <p:cNvPr id="7" name="Content Placeholder 5">
            <a:extLst>
              <a:ext uri="{FF2B5EF4-FFF2-40B4-BE49-F238E27FC236}">
                <a16:creationId xmlns:a16="http://schemas.microsoft.com/office/drawing/2014/main" id="{B643ED76-2737-2B6A-3987-1406A9547B6B}"/>
              </a:ext>
            </a:extLst>
          </p:cNvPr>
          <p:cNvGraphicFramePr>
            <a:graphicFrameLocks/>
          </p:cNvGraphicFramePr>
          <p:nvPr>
            <p:extLst>
              <p:ext uri="{D42A27DB-BD31-4B8C-83A1-F6EECF244321}">
                <p14:modId xmlns:p14="http://schemas.microsoft.com/office/powerpoint/2010/main" val="3434104787"/>
              </p:ext>
            </p:extLst>
          </p:nvPr>
        </p:nvGraphicFramePr>
        <p:xfrm>
          <a:off x="755576" y="1880000"/>
          <a:ext cx="7416824" cy="4861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111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E31B9FF-9863-5C49-8E6A-EB977F53CA9E}"/>
              </a:ext>
            </a:extLst>
          </p:cNvPr>
          <p:cNvSpPr txBox="1">
            <a:spLocks/>
          </p:cNvSpPr>
          <p:nvPr/>
        </p:nvSpPr>
        <p:spPr>
          <a:xfrm>
            <a:off x="468855" y="332656"/>
            <a:ext cx="7888986" cy="946880"/>
          </a:xfrm>
          <a:prstGeom prst="rect">
            <a:avLst/>
          </a:prstGeom>
        </p:spPr>
        <p:txBody>
          <a:bodyPr/>
          <a:lstStyle>
            <a:lvl1pPr algn="l" defTabSz="914400" rtl="0" eaLnBrk="1" latinLnBrk="0" hangingPunct="1">
              <a:lnSpc>
                <a:spcPct val="90000"/>
              </a:lnSpc>
              <a:spcBef>
                <a:spcPct val="0"/>
              </a:spcBef>
              <a:buNone/>
              <a:defRPr sz="5000" kern="1200" cap="all" baseline="0">
                <a:solidFill>
                  <a:srgbClr val="2E34D1"/>
                </a:solidFill>
                <a:latin typeface="Rando" pitchFamily="2" charset="77"/>
                <a:ea typeface="+mj-ea"/>
                <a:cs typeface="Rando" pitchFamily="2" charset="77"/>
              </a:defRPr>
            </a:lvl1pPr>
          </a:lstStyle>
          <a:p>
            <a:r>
              <a:rPr lang="lt-LT" altLang="lt-LT" sz="2400" b="1" dirty="0">
                <a:solidFill>
                  <a:srgbClr val="002060"/>
                </a:solidFill>
                <a:latin typeface="Times New Roman" pitchFamily="18" charset="0"/>
                <a:cs typeface="Times New Roman" pitchFamily="18" charset="0"/>
              </a:rPr>
              <a:t>Sveikatos duomenų analizės aprašymas (1</a:t>
            </a:r>
            <a:endParaRPr lang="en-US" sz="2400" dirty="0">
              <a:solidFill>
                <a:srgbClr val="002060"/>
              </a:solidFill>
              <a:latin typeface="Montserrat Medium"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40" y="669064"/>
            <a:ext cx="8969320" cy="334417"/>
          </a:xfrm>
          <a:prstGeom prst="rect">
            <a:avLst/>
          </a:prstGeom>
        </p:spPr>
      </p:pic>
      <p:sp>
        <p:nvSpPr>
          <p:cNvPr id="11" name="Text Placeholder 3">
            <a:extLst>
              <a:ext uri="{FF2B5EF4-FFF2-40B4-BE49-F238E27FC236}">
                <a16:creationId xmlns:a16="http://schemas.microsoft.com/office/drawing/2014/main" id="{B94DF49B-E230-9748-B92E-7E0E009B9E4E}"/>
              </a:ext>
            </a:extLst>
          </p:cNvPr>
          <p:cNvSpPr txBox="1">
            <a:spLocks/>
          </p:cNvSpPr>
          <p:nvPr/>
        </p:nvSpPr>
        <p:spPr>
          <a:xfrm>
            <a:off x="462364" y="1067768"/>
            <a:ext cx="8172112" cy="5601591"/>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rgbClr val="2E34D1"/>
              </a:buClr>
              <a:buSzPct val="130000"/>
              <a:buFont typeface="System Font Regular"/>
              <a:buChar char="-"/>
              <a:defRPr sz="1560" kern="1200">
                <a:solidFill>
                  <a:schemeClr val="tx1"/>
                </a:solidFill>
                <a:latin typeface="Space Grotesk" pitchFamily="2" charset="77"/>
                <a:ea typeface="+mn-ea"/>
                <a:cs typeface="+mn-cs"/>
              </a:defRPr>
            </a:lvl1pPr>
            <a:lvl2pPr marL="6858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2pPr>
            <a:lvl3pPr marL="11430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3pPr>
            <a:lvl4pPr marL="16002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4pPr>
            <a:lvl5pPr marL="20574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t-LT" sz="1600" dirty="0">
                <a:latin typeface="Times New Roman" panose="02020603050405020304" pitchFamily="18" charset="0"/>
                <a:cs typeface="Times New Roman" panose="02020603050405020304" pitchFamily="18" charset="0"/>
              </a:rPr>
              <a:t>Lietuvos Respublikos sveikatos apsaugos ministro 2017 m. kovo 13 d.  įsakymu Nr. V-284  patvirtintos Lietuvos higienos normos </a:t>
            </a:r>
            <a:r>
              <a:rPr lang="lt-LT" sz="1600" b="1" dirty="0">
                <a:latin typeface="Times New Roman" panose="02020603050405020304" pitchFamily="18" charset="0"/>
                <a:cs typeface="Times New Roman" panose="02020603050405020304" pitchFamily="18" charset="0"/>
              </a:rPr>
              <a:t>HN 21:2017 ,,Mokykla, vykdanti bendrojo ugdymo programas. Bendrieji sveikatos saugos reikalavimai”</a:t>
            </a:r>
            <a:r>
              <a:rPr lang="lt-LT" sz="1600" dirty="0">
                <a:latin typeface="Times New Roman" panose="02020603050405020304" pitchFamily="18" charset="0"/>
                <a:cs typeface="Times New Roman" panose="02020603050405020304" pitchFamily="18" charset="0"/>
              </a:rPr>
              <a:t> 75 punkte nurodyta, kad mokyklos vadovas ar jo įgaliotas asmuo turi užtikrinti, kad mokiniai iki 18 metų ugdymo procese dalyvautų pasitikrinę sveikatą ir pateikę vaiko sveikatos pažymėjimą, išduotą ne anksčiau kaip prieš metus. Naujoje mokykloje pradėję mokytis mokiniai vaiko sveikatos pažymėjimą turi pateikti iki rugsėjo 15 d. </a:t>
            </a:r>
            <a:endParaRPr lang="en-US" sz="1600" dirty="0">
              <a:latin typeface="Times New Roman" panose="02020603050405020304" pitchFamily="18" charset="0"/>
              <a:cs typeface="Times New Roman" panose="02020603050405020304" pitchFamily="18" charset="0"/>
            </a:endParaRPr>
          </a:p>
          <a:p>
            <a:pPr marL="0" indent="0">
              <a:buNone/>
            </a:pPr>
            <a:r>
              <a:rPr lang="lt-LT" altLang="lt-LT" sz="1600" dirty="0">
                <a:latin typeface="Times New Roman" pitchFamily="18" charset="0"/>
                <a:cs typeface="Times New Roman" pitchFamily="18" charset="0"/>
              </a:rPr>
              <a:t>Lietuvos Respublikos sveikatos apsaugos ministro 2016 m. sausio 26 d. įsakymu Nr. V-93 patvirtintos Lietuvos higienos normos </a:t>
            </a:r>
            <a:r>
              <a:rPr lang="lt-LT" altLang="lt-LT" sz="1600" b="1" dirty="0">
                <a:latin typeface="Times New Roman" pitchFamily="18" charset="0"/>
                <a:cs typeface="Times New Roman" pitchFamily="18" charset="0"/>
              </a:rPr>
              <a:t>HN 75:2016 „Ikimokyklinio ir priešmokyklinio ugdymo programų vykdymo bendrieji sveikatos saugos reikalavimai“</a:t>
            </a:r>
            <a:r>
              <a:rPr lang="lt-LT" altLang="lt-LT" sz="1600" dirty="0">
                <a:latin typeface="Times New Roman" pitchFamily="18" charset="0"/>
                <a:cs typeface="Times New Roman" pitchFamily="18" charset="0"/>
              </a:rPr>
              <a:t> 79 punkte nrodyta, kad priimant vaiką į įstaigą ir vėliau kiekvienais metais turi būti pateiktas sveikatos pažymėjimas. </a:t>
            </a:r>
            <a:endParaRPr lang="en-US" altLang="lt-LT" sz="1600" dirty="0">
              <a:latin typeface="Times New Roman" pitchFamily="18" charset="0"/>
              <a:cs typeface="Times New Roman" pitchFamily="18" charset="0"/>
            </a:endParaRPr>
          </a:p>
          <a:p>
            <a:pPr marL="0" indent="0" algn="just">
              <a:buNone/>
            </a:pP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Duomenys apie vaikų sveikatos būklę gaunami iš statistinės apskaitos formos Nr. E027-1 „Mokinio sveikatos pažymėjimas“, patvirtintos Lietuvos Respublikos sveikatos apsaugos ministro 2019 m. gegužės 14 d. įsakymu Nr. V-565 „Dėl elektroninės statistinės apskaitos formos Nr. E027-1 „Mokinio sveikatos pažymėjimas“ patvirtinimo“.</a:t>
            </a:r>
          </a:p>
          <a:p>
            <a:pPr marL="0" indent="0" algn="just">
              <a:buNone/>
            </a:pPr>
            <a:r>
              <a:rPr kumimoji="0" lang="en-US"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a:t>
            </a: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uo 2020 m. sausio 1 d. </a:t>
            </a:r>
            <a:r>
              <a:rPr kumimoji="0" lang="en-US"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a:t>
            </a: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ažymėjim</a:t>
            </a:r>
            <a:r>
              <a:rPr kumimoji="0" lang="en-US"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ai </a:t>
            </a: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teik</a:t>
            </a:r>
            <a:r>
              <a:rPr kumimoji="0" lang="en-US"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iami</a:t>
            </a: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per Elektroninės sveikatos paslaugų ir bendradarbiavimo infrastruktūros informacinę sistemą (ESPBI IS). Elektroniniu būdu užpildyti ir pasirašyti </a:t>
            </a:r>
            <a:r>
              <a:rPr kumimoji="0" lang="en-US"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a:t>
            </a: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ažymėjimai perduodami į Higienos instituto Vaikų sveikatos stebėsenos informacinę sistemą (VSS IS).</a:t>
            </a:r>
            <a:endParaRPr lang="lt-LT" sz="1600" dirty="0">
              <a:latin typeface="Times New Roman" panose="02020603050405020304" pitchFamily="18" charset="0"/>
              <a:cs typeface="Times New Roman" panose="02020603050405020304" pitchFamily="18" charset="0"/>
            </a:endParaRPr>
          </a:p>
          <a:p>
            <a:pPr marL="0" indent="0">
              <a:buNone/>
            </a:pPr>
            <a:endParaRPr lang="en-US" altLang="lt-LT" sz="1600" dirty="0">
              <a:latin typeface="Times New Roman" pitchFamily="18" charset="0"/>
              <a:cs typeface="Times New Roman" pitchFamily="18" charset="0"/>
            </a:endParaRPr>
          </a:p>
          <a:p>
            <a:pPr marL="0" indent="0">
              <a:buNone/>
            </a:pPr>
            <a:endParaRPr lang="en-US" altLang="lt-LT" sz="1600" dirty="0">
              <a:latin typeface="Times New Roman" pitchFamily="18" charset="0"/>
              <a:cs typeface="Times New Roman" pitchFamily="18" charset="0"/>
            </a:endParaRPr>
          </a:p>
          <a:p>
            <a:pPr marL="0" indent="0">
              <a:buNone/>
            </a:pPr>
            <a:endParaRPr lang="en-US" altLang="lt-LT" sz="1600" dirty="0">
              <a:latin typeface="Times New Roman" pitchFamily="18" charset="0"/>
              <a:cs typeface="Times New Roman" pitchFamily="18" charset="0"/>
            </a:endParaRPr>
          </a:p>
          <a:p>
            <a:pPr marL="0" indent="0">
              <a:buNone/>
            </a:pPr>
            <a:endParaRPr lang="lt-LT" altLang="lt-LT" sz="1600" dirty="0">
              <a:latin typeface="Times New Roman" pitchFamily="18" charset="0"/>
              <a:cs typeface="Times New Roman" pitchFamily="18" charset="0"/>
            </a:endParaRPr>
          </a:p>
          <a:p>
            <a:pPr eaLnBrk="1" hangingPunct="1">
              <a:lnSpc>
                <a:spcPct val="150000"/>
              </a:lnSpc>
              <a:buFont typeface="Arial" charset="0"/>
              <a:buNone/>
            </a:pPr>
            <a:endParaRPr lang="lt-LT" altLang="lt-LT" sz="1500" dirty="0">
              <a:latin typeface="Times New Roman" pitchFamily="18" charset="0"/>
              <a:cs typeface="Times New Roman" pitchFamily="18" charset="0"/>
            </a:endParaRPr>
          </a:p>
          <a:p>
            <a:pPr marL="0" indent="0" algn="just">
              <a:buNone/>
            </a:pPr>
            <a:endParaRPr lang="lt-LT" sz="1050" dirty="0">
              <a:latin typeface="Times New Roman" panose="02020603050405020304" pitchFamily="18" charset="0"/>
              <a:cs typeface="Times New Roman" panose="02020603050405020304" pitchFamily="18" charset="0"/>
            </a:endParaRPr>
          </a:p>
          <a:p>
            <a:endParaRPr lang="en-US" sz="1050" dirty="0">
              <a:latin typeface="Montserrat Medium" pitchFamily="2" charset="0"/>
            </a:endParaRPr>
          </a:p>
        </p:txBody>
      </p:sp>
      <p:sp>
        <p:nvSpPr>
          <p:cNvPr id="14" name="Slide Number Placeholder 10">
            <a:extLst>
              <a:ext uri="{FF2B5EF4-FFF2-40B4-BE49-F238E27FC236}">
                <a16:creationId xmlns:a16="http://schemas.microsoft.com/office/drawing/2014/main" id="{50ED860B-69AA-A04B-B7AF-70501076FC6A}"/>
              </a:ext>
            </a:extLst>
          </p:cNvPr>
          <p:cNvSpPr txBox="1">
            <a:spLocks/>
          </p:cNvSpPr>
          <p:nvPr/>
        </p:nvSpPr>
        <p:spPr>
          <a:xfrm>
            <a:off x="8380476" y="5516387"/>
            <a:ext cx="35661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969381-6070-C14C-AC19-9F0CCB6EE0F1}" type="slidenum">
              <a:rPr lang="en-US" sz="1350">
                <a:solidFill>
                  <a:srgbClr val="F0A334"/>
                </a:solidFill>
              </a:rPr>
              <a:pPr/>
              <a:t>2</a:t>
            </a:fld>
            <a:endParaRPr lang="en-US" sz="1350" dirty="0">
              <a:solidFill>
                <a:srgbClr val="F0A334"/>
              </a:solidFill>
            </a:endParaRPr>
          </a:p>
        </p:txBody>
      </p:sp>
    </p:spTree>
    <p:extLst>
      <p:ext uri="{BB962C8B-B14F-4D97-AF65-F5344CB8AC3E}">
        <p14:creationId xmlns:p14="http://schemas.microsoft.com/office/powerpoint/2010/main" val="343962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50" name="Title 7"/>
          <p:cNvSpPr>
            <a:spLocks noGrp="1"/>
          </p:cNvSpPr>
          <p:nvPr>
            <p:ph type="title"/>
          </p:nvPr>
        </p:nvSpPr>
        <p:spPr>
          <a:xfrm>
            <a:off x="357188" y="642938"/>
            <a:ext cx="8229600" cy="685800"/>
          </a:xfrm>
        </p:spPr>
        <p:txBody>
          <a:bodyPr>
            <a:normAutofit fontScale="90000"/>
          </a:bodyPr>
          <a:lstStyle/>
          <a:p>
            <a:br>
              <a:rPr lang="lt-LT" altLang="lt-LT" dirty="0"/>
            </a:br>
            <a:r>
              <a:rPr lang="lt-LT" altLang="lt-LT" b="1" dirty="0">
                <a:solidFill>
                  <a:schemeClr val="accent1">
                    <a:lumMod val="50000"/>
                  </a:schemeClr>
                </a:solidFill>
                <a:latin typeface="Times New Roman" pitchFamily="18" charset="0"/>
                <a:cs typeface="Times New Roman" pitchFamily="18" charset="0"/>
              </a:rPr>
              <a:t>Apibendrinimas</a:t>
            </a:r>
            <a:br>
              <a:rPr lang="lt-LT" altLang="lt-LT" b="1" dirty="0">
                <a:latin typeface="Times New Roman" pitchFamily="18" charset="0"/>
                <a:cs typeface="Times New Roman" pitchFamily="18" charset="0"/>
              </a:rPr>
            </a:br>
            <a:endParaRPr lang="lt-LT" altLang="lt-LT" b="1" dirty="0">
              <a:latin typeface="Times New Roman" pitchFamily="18" charset="0"/>
              <a:cs typeface="Times New Roman" pitchFamily="18" charset="0"/>
            </a:endParaRPr>
          </a:p>
        </p:txBody>
      </p:sp>
      <p:sp>
        <p:nvSpPr>
          <p:cNvPr id="32775" name="Content Placeholder 11"/>
          <p:cNvSpPr>
            <a:spLocks noGrp="1"/>
          </p:cNvSpPr>
          <p:nvPr>
            <p:ph idx="1"/>
          </p:nvPr>
        </p:nvSpPr>
        <p:spPr>
          <a:xfrm>
            <a:off x="152399" y="1746450"/>
            <a:ext cx="8668073" cy="4468612"/>
          </a:xfrm>
        </p:spPr>
        <p:txBody>
          <a:bodyPr>
            <a:normAutofit fontScale="92500"/>
          </a:bodyPr>
          <a:lstStyle/>
          <a:p>
            <a:pPr marL="0" lvl="0" indent="0">
              <a:buNone/>
            </a:pPr>
            <a:r>
              <a:rPr lang="en-US" sz="2000" dirty="0">
                <a:latin typeface="Times New Roman" pitchFamily="18" charset="0"/>
                <a:cs typeface="Times New Roman" pitchFamily="18" charset="0"/>
              </a:rPr>
              <a:t>2025 m. </a:t>
            </a:r>
            <a:r>
              <a:rPr lang="lt-LT" sz="2000" dirty="0">
                <a:latin typeface="Times New Roman" pitchFamily="18" charset="0"/>
                <a:cs typeface="Times New Roman" pitchFamily="18" charset="0"/>
              </a:rPr>
              <a:t>profilaktiškai sveikatą pasitikrino ir šeimos gydytojo pažymą turi visi </a:t>
            </a:r>
            <a:r>
              <a:rPr lang="en-US" sz="2000" dirty="0">
                <a:latin typeface="Times New Roman" pitchFamily="18" charset="0"/>
                <a:cs typeface="Times New Roman" pitchFamily="18" charset="0"/>
              </a:rPr>
              <a:t>Neringos gimnazijos</a:t>
            </a:r>
            <a:r>
              <a:rPr lang="lt-LT" sz="2000" dirty="0">
                <a:latin typeface="Times New Roman" pitchFamily="18" charset="0"/>
                <a:cs typeface="Times New Roman" pitchFamily="18" charset="0"/>
              </a:rPr>
              <a:t> ir Neringos gimnazijos Juodkrantės skyriaus moksleiviai. Odontologo pažymos neturi </a:t>
            </a:r>
            <a:r>
              <a:rPr lang="en-US" sz="2000" dirty="0" err="1">
                <a:latin typeface="Times New Roman" pitchFamily="18" charset="0"/>
                <a:cs typeface="Times New Roman" pitchFamily="18" charset="0"/>
              </a:rPr>
              <a:t>vienas</a:t>
            </a:r>
            <a:r>
              <a:rPr lang="en-US" sz="2000" dirty="0">
                <a:latin typeface="Times New Roman" pitchFamily="18" charset="0"/>
                <a:cs typeface="Times New Roman" pitchFamily="18" charset="0"/>
              </a:rPr>
              <a:t> </a:t>
            </a:r>
            <a:r>
              <a:rPr lang="lt-LT" sz="2000" dirty="0">
                <a:latin typeface="Times New Roman" pitchFamily="18" charset="0"/>
                <a:cs typeface="Times New Roman" pitchFamily="18" charset="0"/>
              </a:rPr>
              <a:t>Neringos gimnazijos Juodkrantės skyriaus moksleivi</a:t>
            </a:r>
            <a:r>
              <a:rPr lang="en-US" sz="2000" dirty="0">
                <a:latin typeface="Times New Roman" pitchFamily="18" charset="0"/>
                <a:cs typeface="Times New Roman" pitchFamily="18" charset="0"/>
              </a:rPr>
              <a:t>s.</a:t>
            </a:r>
            <a:endParaRPr lang="lt-LT" sz="2000" dirty="0">
              <a:latin typeface="Times New Roman" pitchFamily="18" charset="0"/>
              <a:cs typeface="Times New Roman" pitchFamily="18" charset="0"/>
            </a:endParaRPr>
          </a:p>
          <a:p>
            <a:pPr marL="0" indent="0">
              <a:buNone/>
            </a:pPr>
            <a:r>
              <a:rPr lang="lt-LT" sz="2000" dirty="0">
                <a:latin typeface="Times New Roman" pitchFamily="18" charset="0"/>
                <a:cs typeface="Times New Roman" pitchFamily="18" charset="0"/>
              </a:rPr>
              <a:t>9</a:t>
            </a:r>
            <a:r>
              <a:rPr lang="en-US" sz="2000" dirty="0">
                <a:latin typeface="Times New Roman" pitchFamily="18" charset="0"/>
                <a:cs typeface="Times New Roman" pitchFamily="18" charset="0"/>
              </a:rPr>
              <a:t>7 proc. Neringos gimnazijos </a:t>
            </a:r>
            <a:r>
              <a:rPr lang="en-US" sz="2000" dirty="0" err="1">
                <a:latin typeface="Times New Roman" pitchFamily="18" charset="0"/>
                <a:cs typeface="Times New Roman" pitchFamily="18" charset="0"/>
              </a:rPr>
              <a:t>ir</a:t>
            </a:r>
            <a:r>
              <a:rPr lang="en-US" sz="2000" dirty="0">
                <a:latin typeface="Times New Roman" pitchFamily="18" charset="0"/>
                <a:cs typeface="Times New Roman" pitchFamily="18" charset="0"/>
              </a:rPr>
              <a:t> 90 proc. </a:t>
            </a:r>
            <a:r>
              <a:rPr lang="lt-LT" sz="2000" dirty="0">
                <a:latin typeface="Times New Roman" pitchFamily="18" charset="0"/>
                <a:cs typeface="Times New Roman" pitchFamily="18" charset="0"/>
              </a:rPr>
              <a:t>Neringos gimnazijos Juodkrantės skyriaus </a:t>
            </a:r>
            <a:r>
              <a:rPr lang="en-US" sz="2000" dirty="0" err="1">
                <a:latin typeface="Times New Roman" pitchFamily="18" charset="0"/>
                <a:cs typeface="Times New Roman" pitchFamily="18" charset="0"/>
              </a:rPr>
              <a:t>moksleivi</a:t>
            </a:r>
            <a:r>
              <a:rPr lang="lt-LT" sz="2000" dirty="0">
                <a:latin typeface="Times New Roman" panose="02020603050405020304" pitchFamily="18" charset="0"/>
                <a:cs typeface="Times New Roman" panose="02020603050405020304" pitchFamily="18" charset="0"/>
              </a:rPr>
              <a:t>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gali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dalyvauti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ugdymo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veikloje</a:t>
            </a:r>
            <a:r>
              <a:rPr lang="en-US" sz="2000" dirty="0">
                <a:latin typeface="Times New Roman" panose="02020603050405020304" pitchFamily="18" charset="0"/>
                <a:cs typeface="Times New Roman" panose="02020603050405020304" pitchFamily="18" charset="0"/>
              </a:rPr>
              <a:t> be </a:t>
            </a:r>
            <a:r>
              <a:rPr lang="en-US" sz="2000" dirty="0" err="1">
                <a:latin typeface="Times New Roman" panose="02020603050405020304" pitchFamily="18" charset="0"/>
                <a:cs typeface="Times New Roman" panose="02020603050405020304" pitchFamily="18" charset="0"/>
              </a:rPr>
              <a:t>jokių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apribojimų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Likusiems</a:t>
            </a:r>
            <a:r>
              <a:rPr lang="en-US" sz="2000" dirty="0">
                <a:latin typeface="Times New Roman" pitchFamily="18" charset="0"/>
                <a:cs typeface="Times New Roman" pitchFamily="18" charset="0"/>
              </a:rPr>
              <a:t> </a:t>
            </a:r>
            <a:r>
              <a:rPr lang="lt-LT" sz="2000" dirty="0">
                <a:latin typeface="Times New Roman" pitchFamily="18" charset="0"/>
                <a:cs typeface="Times New Roman" pitchFamily="18" charset="0"/>
              </a:rPr>
              <a:t>šeimos gydytojas pateikė rekomendacijas ( logopedo pagalba; medikamentų skyrimo; akinių dėvėjimo pamokų metu). Pritaikytas maitinimas buvo priskirtas </a:t>
            </a:r>
            <a:r>
              <a:rPr lang="en-US" sz="2000" dirty="0" err="1">
                <a:latin typeface="Times New Roman" pitchFamily="18" charset="0"/>
                <a:cs typeface="Times New Roman" pitchFamily="18" charset="0"/>
              </a:rPr>
              <a:t>vienam</a:t>
            </a:r>
            <a:r>
              <a:rPr lang="lt-LT" sz="2000" dirty="0">
                <a:latin typeface="Times New Roman" pitchFamily="18" charset="0"/>
                <a:cs typeface="Times New Roman" pitchFamily="18" charset="0"/>
              </a:rPr>
              <a:t> Neringos gimnazijos Juodkrantės skyriaus moksleiv</a:t>
            </a:r>
            <a:r>
              <a:rPr lang="en-US" sz="2000" dirty="0" err="1">
                <a:latin typeface="Times New Roman" pitchFamily="18" charset="0"/>
                <a:cs typeface="Times New Roman" pitchFamily="18" charset="0"/>
              </a:rPr>
              <a:t>iui</a:t>
            </a:r>
            <a:r>
              <a:rPr lang="en-US" sz="2000" dirty="0">
                <a:latin typeface="Times New Roman" pitchFamily="18" charset="0"/>
                <a:cs typeface="Times New Roman" pitchFamily="18" charset="0"/>
              </a:rPr>
              <a:t>.</a:t>
            </a:r>
            <a:endParaRPr lang="lt-LT" sz="2000" dirty="0">
              <a:latin typeface="Times New Roman" pitchFamily="18" charset="0"/>
              <a:cs typeface="Times New Roman" pitchFamily="18" charset="0"/>
            </a:endParaRPr>
          </a:p>
          <a:p>
            <a:pPr marL="0" lvl="0" indent="0" algn="just">
              <a:buNone/>
            </a:pPr>
            <a:r>
              <a:rPr lang="lt-LT" sz="2000" dirty="0">
                <a:solidFill>
                  <a:prstClr val="black"/>
                </a:solidFill>
                <a:latin typeface="Times New Roman" pitchFamily="18" charset="0"/>
                <a:cs typeface="Times New Roman" pitchFamily="18" charset="0"/>
              </a:rPr>
              <a:t>20</a:t>
            </a:r>
            <a:r>
              <a:rPr lang="en-US" sz="2000" dirty="0">
                <a:solidFill>
                  <a:prstClr val="black"/>
                </a:solidFill>
                <a:latin typeface="Times New Roman" pitchFamily="18" charset="0"/>
                <a:cs typeface="Times New Roman" pitchFamily="18" charset="0"/>
              </a:rPr>
              <a:t>25</a:t>
            </a:r>
            <a:r>
              <a:rPr lang="lt-LT" sz="2000" dirty="0">
                <a:solidFill>
                  <a:prstClr val="black"/>
                </a:solidFill>
                <a:latin typeface="Times New Roman" pitchFamily="18" charset="0"/>
                <a:cs typeface="Times New Roman" pitchFamily="18" charset="0"/>
              </a:rPr>
              <a:t> m. </a:t>
            </a:r>
            <a:r>
              <a:rPr lang="en-US" sz="2000" dirty="0">
                <a:solidFill>
                  <a:prstClr val="black"/>
                </a:solidFill>
                <a:latin typeface="Times New Roman" pitchFamily="18" charset="0"/>
                <a:cs typeface="Times New Roman" pitchFamily="18" charset="0"/>
              </a:rPr>
              <a:t> 60 proc.</a:t>
            </a:r>
            <a:r>
              <a:rPr lang="lt-LT" sz="2000" dirty="0">
                <a:solidFill>
                  <a:prstClr val="black"/>
                </a:solidFill>
                <a:latin typeface="Times New Roman" pitchFamily="18" charset="0"/>
                <a:cs typeface="Times New Roman" pitchFamily="18" charset="0"/>
              </a:rPr>
              <a:t> Neringos gimnazijos ir </a:t>
            </a:r>
            <a:r>
              <a:rPr lang="en-US" sz="2000" dirty="0">
                <a:solidFill>
                  <a:prstClr val="black"/>
                </a:solidFill>
                <a:latin typeface="Times New Roman" pitchFamily="18" charset="0"/>
                <a:cs typeface="Times New Roman" pitchFamily="18" charset="0"/>
              </a:rPr>
              <a:t>75 proc. </a:t>
            </a:r>
            <a:r>
              <a:rPr lang="lt-LT" sz="2000" dirty="0">
                <a:latin typeface="Times New Roman" pitchFamily="18" charset="0"/>
                <a:cs typeface="Times New Roman" pitchFamily="18" charset="0"/>
              </a:rPr>
              <a:t>Neringos gimnazijos Juodkrantės skyriaus </a:t>
            </a:r>
            <a:r>
              <a:rPr lang="en-US" sz="2000" dirty="0" err="1">
                <a:solidFill>
                  <a:prstClr val="black"/>
                </a:solidFill>
                <a:latin typeface="Times New Roman" pitchFamily="18" charset="0"/>
                <a:cs typeface="Times New Roman" pitchFamily="18" charset="0"/>
              </a:rPr>
              <a:t>moksleivi</a:t>
            </a:r>
            <a:r>
              <a:rPr lang="lt-LT" sz="2000" dirty="0">
                <a:solidFill>
                  <a:prstClr val="black"/>
                </a:solidFill>
                <a:latin typeface="Times New Roman" pitchFamily="18" charset="0"/>
                <a:cs typeface="Times New Roman" pitchFamily="18" charset="0"/>
              </a:rPr>
              <a:t>ų turėjo </a:t>
            </a:r>
            <a:r>
              <a:rPr lang="en-US" sz="2000" dirty="0">
                <a:solidFill>
                  <a:prstClr val="black"/>
                </a:solidFill>
                <a:latin typeface="Times New Roman" pitchFamily="18" charset="0"/>
                <a:cs typeface="Times New Roman" pitchFamily="18" charset="0"/>
              </a:rPr>
              <a:t>normal</a:t>
            </a:r>
            <a:r>
              <a:rPr lang="lt-LT" sz="2000" dirty="0">
                <a:solidFill>
                  <a:prstClr val="black"/>
                </a:solidFill>
                <a:latin typeface="Times New Roman" pitchFamily="18" charset="0"/>
                <a:cs typeface="Times New Roman" pitchFamily="18" charset="0"/>
              </a:rPr>
              <a:t>ų kūno svorį.</a:t>
            </a:r>
          </a:p>
          <a:p>
            <a:pPr marL="0" lvl="0" indent="0" algn="just">
              <a:buNone/>
            </a:pPr>
            <a:r>
              <a:rPr lang="en-US" sz="2000" dirty="0">
                <a:solidFill>
                  <a:prstClr val="black"/>
                </a:solidFill>
                <a:latin typeface="Times New Roman" pitchFamily="18" charset="0"/>
                <a:cs typeface="Times New Roman" pitchFamily="18" charset="0"/>
              </a:rPr>
              <a:t>100</a:t>
            </a:r>
            <a:r>
              <a:rPr lang="lt-LT" sz="2000" dirty="0">
                <a:solidFill>
                  <a:prstClr val="black"/>
                </a:solidFill>
                <a:latin typeface="Times New Roman" pitchFamily="18" charset="0"/>
                <a:cs typeface="Times New Roman" pitchFamily="18" charset="0"/>
              </a:rPr>
              <a:t> proc. Neringos gimnazijos ir </a:t>
            </a:r>
            <a:r>
              <a:rPr lang="lt-LT" sz="2000" dirty="0">
                <a:latin typeface="Times New Roman" pitchFamily="18" charset="0"/>
                <a:cs typeface="Times New Roman" pitchFamily="18" charset="0"/>
              </a:rPr>
              <a:t>Neringos gimnazijos Juodkrantės skyriaus </a:t>
            </a:r>
            <a:r>
              <a:rPr lang="en-US" sz="2000" dirty="0" err="1">
                <a:solidFill>
                  <a:prstClr val="black"/>
                </a:solidFill>
                <a:latin typeface="Times New Roman" pitchFamily="18" charset="0"/>
                <a:cs typeface="Times New Roman" pitchFamily="18" charset="0"/>
              </a:rPr>
              <a:t>moksleivi</a:t>
            </a:r>
            <a:r>
              <a:rPr lang="lt-LT" sz="2000" dirty="0">
                <a:solidFill>
                  <a:prstClr val="black"/>
                </a:solidFill>
                <a:latin typeface="Times New Roman" pitchFamily="18" charset="0"/>
                <a:cs typeface="Times New Roman" pitchFamily="18" charset="0"/>
              </a:rPr>
              <a:t>ų</a:t>
            </a:r>
            <a:r>
              <a:rPr lang="en-US" sz="2000" dirty="0">
                <a:solidFill>
                  <a:prstClr val="black"/>
                </a:solidFill>
                <a:latin typeface="Times New Roman" pitchFamily="18" charset="0"/>
                <a:cs typeface="Times New Roman" pitchFamily="18" charset="0"/>
              </a:rPr>
              <a:t>, </a:t>
            </a:r>
            <a:r>
              <a:rPr lang="lt-LT" sz="2000" dirty="0">
                <a:solidFill>
                  <a:prstClr val="black"/>
                </a:solidFill>
                <a:latin typeface="Times New Roman" pitchFamily="18" charset="0"/>
                <a:cs typeface="Times New Roman" pitchFamily="18" charset="0"/>
              </a:rPr>
              <a:t>priskirti pagrindinei fizinio ugdymo grupei.</a:t>
            </a:r>
          </a:p>
          <a:p>
            <a:pPr marL="0" lvl="0" indent="0" algn="just">
              <a:buNone/>
            </a:pPr>
            <a:r>
              <a:rPr lang="en-US" sz="2000" dirty="0">
                <a:solidFill>
                  <a:prstClr val="black"/>
                </a:solidFill>
                <a:latin typeface="Times New Roman" pitchFamily="18" charset="0"/>
                <a:cs typeface="Times New Roman" pitchFamily="18" charset="0"/>
              </a:rPr>
              <a:t>2025 m. 30 proc.</a:t>
            </a:r>
            <a:r>
              <a:rPr lang="lt-LT" sz="2000" dirty="0">
                <a:solidFill>
                  <a:prstClr val="black"/>
                </a:solidFill>
                <a:latin typeface="Times New Roman" pitchFamily="18" charset="0"/>
                <a:cs typeface="Times New Roman" pitchFamily="18" charset="0"/>
              </a:rPr>
              <a:t> . Neringos gimnazijos ir </a:t>
            </a:r>
            <a:r>
              <a:rPr lang="en-US" sz="2000" dirty="0">
                <a:solidFill>
                  <a:prstClr val="black"/>
                </a:solidFill>
                <a:latin typeface="Times New Roman" pitchFamily="18" charset="0"/>
                <a:cs typeface="Times New Roman" pitchFamily="18" charset="0"/>
              </a:rPr>
              <a:t>55 proc. </a:t>
            </a:r>
            <a:r>
              <a:rPr lang="lt-LT" sz="2000" dirty="0">
                <a:latin typeface="Times New Roman" pitchFamily="18" charset="0"/>
                <a:cs typeface="Times New Roman" pitchFamily="18" charset="0"/>
              </a:rPr>
              <a:t>Neringos gimnazijos Juodkrantės skyriaus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moksleivi</a:t>
            </a:r>
            <a:r>
              <a:rPr lang="lt-LT" sz="2000" dirty="0">
                <a:solidFill>
                  <a:prstClr val="black"/>
                </a:solidFill>
                <a:latin typeface="Times New Roman" pitchFamily="18" charset="0"/>
                <a:cs typeface="Times New Roman" pitchFamily="18" charset="0"/>
              </a:rPr>
              <a:t>ų neturėjo ėduonies pažeistų dantų.  </a:t>
            </a:r>
            <a:r>
              <a:rPr lang="en-US" sz="2000" dirty="0">
                <a:solidFill>
                  <a:prstClr val="black"/>
                </a:solidFill>
                <a:latin typeface="Times New Roman" pitchFamily="18" charset="0"/>
                <a:cs typeface="Times New Roman" pitchFamily="18" charset="0"/>
              </a:rPr>
              <a:t>45</a:t>
            </a:r>
            <a:r>
              <a:rPr lang="lt-LT" sz="2000" dirty="0">
                <a:solidFill>
                  <a:prstClr val="black"/>
                </a:solidFill>
                <a:latin typeface="Times New Roman" pitchFamily="18" charset="0"/>
                <a:cs typeface="Times New Roman" pitchFamily="18" charset="0"/>
              </a:rPr>
              <a:t> proc. Neringos gimnazijos ir </a:t>
            </a:r>
            <a:r>
              <a:rPr lang="en-US" sz="2000" dirty="0">
                <a:solidFill>
                  <a:prstClr val="black"/>
                </a:solidFill>
                <a:latin typeface="Times New Roman" pitchFamily="18" charset="0"/>
                <a:cs typeface="Times New Roman" pitchFamily="18" charset="0"/>
              </a:rPr>
              <a:t>100 proc.</a:t>
            </a:r>
            <a:r>
              <a:rPr lang="lt-LT" sz="2000" dirty="0">
                <a:solidFill>
                  <a:prstClr val="black"/>
                </a:solidFill>
                <a:latin typeface="Times New Roman" pitchFamily="18" charset="0"/>
                <a:cs typeface="Times New Roman" pitchFamily="18" charset="0"/>
              </a:rPr>
              <a:t> </a:t>
            </a:r>
            <a:r>
              <a:rPr lang="lt-LT" sz="2000" dirty="0">
                <a:latin typeface="Times New Roman" pitchFamily="18" charset="0"/>
                <a:cs typeface="Times New Roman" pitchFamily="18" charset="0"/>
              </a:rPr>
              <a:t>Neringos gimnazijos Juodkrantės </a:t>
            </a:r>
            <a:r>
              <a:rPr lang="en-US" sz="2000" dirty="0" err="1">
                <a:latin typeface="Times New Roman" pitchFamily="18" charset="0"/>
                <a:cs typeface="Times New Roman" pitchFamily="18" charset="0"/>
              </a:rPr>
              <a:t>moksleivi</a:t>
            </a:r>
            <a:r>
              <a:rPr lang="lt-LT" sz="2000" dirty="0">
                <a:latin typeface="Times New Roman" pitchFamily="18" charset="0"/>
                <a:cs typeface="Times New Roman" pitchFamily="18" charset="0"/>
              </a:rPr>
              <a:t>ų </a:t>
            </a:r>
            <a:r>
              <a:rPr lang="lt-LT" sz="2000" dirty="0">
                <a:solidFill>
                  <a:prstClr val="black"/>
                </a:solidFill>
                <a:latin typeface="Times New Roman" pitchFamily="18" charset="0"/>
                <a:cs typeface="Times New Roman" pitchFamily="18" charset="0"/>
              </a:rPr>
              <a:t>neturėjo sąkandžio patologijos. </a:t>
            </a:r>
          </a:p>
          <a:p>
            <a:pPr marL="0" lvl="0" indent="0">
              <a:buNone/>
            </a:pPr>
            <a:endParaRPr lang="lt-LT"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defRPr/>
            </a:pPr>
            <a:endParaRPr lang="lt-LT" dirty="0"/>
          </a:p>
        </p:txBody>
      </p:sp>
      <p:pic>
        <p:nvPicPr>
          <p:cNvPr id="4" name="Picture 3">
            <a:extLst>
              <a:ext uri="{FF2B5EF4-FFF2-40B4-BE49-F238E27FC236}">
                <a16:creationId xmlns:a16="http://schemas.microsoft.com/office/drawing/2014/main" id="{49FE745B-AFAA-4D66-96D4-05D12420AC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5" y="1311518"/>
            <a:ext cx="8969320" cy="33441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itle 7"/>
          <p:cNvSpPr>
            <a:spLocks noGrp="1"/>
          </p:cNvSpPr>
          <p:nvPr>
            <p:ph type="title"/>
          </p:nvPr>
        </p:nvSpPr>
        <p:spPr>
          <a:xfrm>
            <a:off x="251520" y="233265"/>
            <a:ext cx="8263260" cy="685800"/>
          </a:xfrm>
        </p:spPr>
        <p:txBody>
          <a:bodyPr>
            <a:normAutofit fontScale="90000"/>
          </a:bodyPr>
          <a:lstStyle/>
          <a:p>
            <a:br>
              <a:rPr lang="lt-LT" altLang="lt-LT" dirty="0"/>
            </a:br>
            <a:r>
              <a:rPr lang="lt-LT" altLang="lt-LT" b="1" dirty="0">
                <a:solidFill>
                  <a:schemeClr val="accent1">
                    <a:lumMod val="50000"/>
                  </a:schemeClr>
                </a:solidFill>
                <a:latin typeface="Times New Roman" pitchFamily="18" charset="0"/>
                <a:cs typeface="Times New Roman" pitchFamily="18" charset="0"/>
              </a:rPr>
              <a:t>Rekomendacijos</a:t>
            </a:r>
            <a:br>
              <a:rPr lang="lt-LT" altLang="lt-LT" b="1" dirty="0">
                <a:latin typeface="Times New Roman" pitchFamily="18" charset="0"/>
                <a:cs typeface="Times New Roman" pitchFamily="18" charset="0"/>
              </a:rPr>
            </a:br>
            <a:endParaRPr lang="lt-LT" altLang="lt-LT" b="1" dirty="0">
              <a:latin typeface="Times New Roman" pitchFamily="18" charset="0"/>
              <a:cs typeface="Times New Roman" pitchFamily="18" charset="0"/>
            </a:endParaRPr>
          </a:p>
        </p:txBody>
      </p:sp>
      <p:sp>
        <p:nvSpPr>
          <p:cNvPr id="32775" name="Content Placeholder 11"/>
          <p:cNvSpPr>
            <a:spLocks noGrp="1"/>
          </p:cNvSpPr>
          <p:nvPr>
            <p:ph idx="1"/>
          </p:nvPr>
        </p:nvSpPr>
        <p:spPr>
          <a:xfrm>
            <a:off x="-36512" y="1124744"/>
            <a:ext cx="8856984" cy="5576664"/>
          </a:xfrm>
        </p:spPr>
        <p:txBody>
          <a:bodyPr>
            <a:normAutofit/>
          </a:bodyPr>
          <a:lstStyle/>
          <a:p>
            <a:pPr lvl="0"/>
            <a:endParaRPr lang="en-US" sz="2400" dirty="0">
              <a:latin typeface="Times New Roman" pitchFamily="18" charset="0"/>
              <a:cs typeface="Times New Roman" pitchFamily="18" charset="0"/>
            </a:endParaRPr>
          </a:p>
          <a:p>
            <a:pPr lvl="0" algn="just"/>
            <a:r>
              <a:rPr lang="lt-LT" sz="2400" dirty="0">
                <a:latin typeface="Times New Roman" pitchFamily="18" charset="0"/>
                <a:cs typeface="Times New Roman" pitchFamily="18" charset="0"/>
              </a:rPr>
              <a:t>Tikslinga vaikų tėvus įtraukti į sveikatos stiprinimo veiklas – organizuoti ir vykdyti mokymus, apimančius aiškią, išsamią ir patikimą informaciją.</a:t>
            </a:r>
          </a:p>
          <a:p>
            <a:pPr lvl="0" algn="just"/>
            <a:r>
              <a:rPr lang="lt-LT" sz="2400" dirty="0">
                <a:latin typeface="Times New Roman" pitchFamily="18" charset="0"/>
                <a:cs typeface="Times New Roman" pitchFamily="18" charset="0"/>
              </a:rPr>
              <a:t>• Būtina vaikų sveikatos priežiūrą vykdyti visomis kryptimis, ypatingą dėmesį skiriant mitybos, burnos sveikatos ir regos  sutrikimų profilaktikai, traumų ir užkrečiamųjų ligų mažinimui, didelį dėmesį skirti fizinio aktyvumo skatinimui.</a:t>
            </a:r>
          </a:p>
          <a:p>
            <a:pPr lvl="0"/>
            <a:endParaRPr lang="lt-LT" sz="2000" dirty="0">
              <a:latin typeface="Times New Roman" pitchFamily="18" charset="0"/>
              <a:cs typeface="Times New Roman" pitchFamily="18" charset="0"/>
            </a:endParaRPr>
          </a:p>
          <a:p>
            <a:pPr lvl="0"/>
            <a:endParaRPr lang="en-US" sz="2000" dirty="0">
              <a:latin typeface="Times New Roman" pitchFamily="18" charset="0"/>
              <a:cs typeface="Times New Roman" pitchFamily="18" charset="0"/>
            </a:endParaRPr>
          </a:p>
          <a:p>
            <a:pPr marL="0" indent="0">
              <a:buNone/>
              <a:defRPr/>
            </a:pPr>
            <a:endParaRPr lang="lt-LT" sz="2800" dirty="0">
              <a:latin typeface="Times New Roman" pitchFamily="18" charset="0"/>
              <a:cs typeface="Times New Roman" pitchFamily="18" charset="0"/>
            </a:endParaRPr>
          </a:p>
          <a:p>
            <a:pPr>
              <a:buFont typeface="Arial" charset="0"/>
              <a:buNone/>
              <a:defRPr/>
            </a:pPr>
            <a:endParaRPr lang="lt-LT" sz="2800" dirty="0"/>
          </a:p>
          <a:p>
            <a:pPr>
              <a:defRPr/>
            </a:pPr>
            <a:endParaRPr lang="lt-LT" sz="2800" dirty="0"/>
          </a:p>
          <a:p>
            <a:pPr>
              <a:defRPr/>
            </a:pPr>
            <a:endParaRPr lang="lt-LT" dirty="0"/>
          </a:p>
        </p:txBody>
      </p:sp>
    </p:spTree>
    <p:extLst>
      <p:ext uri="{BB962C8B-B14F-4D97-AF65-F5344CB8AC3E}">
        <p14:creationId xmlns:p14="http://schemas.microsoft.com/office/powerpoint/2010/main" val="338082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BC374E7-D3F1-2843-977A-B6E65961963F}"/>
              </a:ext>
            </a:extLst>
          </p:cNvPr>
          <p:cNvSpPr>
            <a:spLocks noGrp="1"/>
          </p:cNvSpPr>
          <p:nvPr>
            <p:ph type="subTitle" idx="1"/>
          </p:nvPr>
        </p:nvSpPr>
        <p:spPr>
          <a:xfrm>
            <a:off x="653890" y="3700112"/>
            <a:ext cx="5328591" cy="1961136"/>
          </a:xfrm>
        </p:spPr>
        <p:txBody>
          <a:bodyPr>
            <a:normAutofit fontScale="85000" lnSpcReduction="20000"/>
          </a:bodyPr>
          <a:lstStyle/>
          <a:p>
            <a:r>
              <a:rPr lang="lt-LT" sz="1800" dirty="0">
                <a:solidFill>
                  <a:srgbClr val="002060"/>
                </a:solidFill>
                <a:latin typeface="Arial" pitchFamily="34" charset="0"/>
                <a:cs typeface="Arial" pitchFamily="34" charset="0"/>
              </a:rPr>
              <a:t>MUS RASITE:</a:t>
            </a:r>
          </a:p>
          <a:p>
            <a:r>
              <a:rPr lang="es-ES" sz="1800" dirty="0" err="1">
                <a:solidFill>
                  <a:srgbClr val="002060"/>
                </a:solidFill>
                <a:latin typeface="Arial" pitchFamily="34" charset="0"/>
                <a:cs typeface="Arial" pitchFamily="34" charset="0"/>
              </a:rPr>
              <a:t>Taikos</a:t>
            </a:r>
            <a:r>
              <a:rPr lang="es-ES" sz="1800" dirty="0">
                <a:solidFill>
                  <a:srgbClr val="002060"/>
                </a:solidFill>
                <a:latin typeface="Arial" pitchFamily="34" charset="0"/>
                <a:cs typeface="Arial" pitchFamily="34" charset="0"/>
              </a:rPr>
              <a:t> </a:t>
            </a:r>
            <a:r>
              <a:rPr lang="es-ES" sz="1800" dirty="0" err="1">
                <a:solidFill>
                  <a:srgbClr val="002060"/>
                </a:solidFill>
                <a:latin typeface="Arial" pitchFamily="34" charset="0"/>
                <a:cs typeface="Arial" pitchFamily="34" charset="0"/>
              </a:rPr>
              <a:t>pr</a:t>
            </a:r>
            <a:r>
              <a:rPr lang="es-ES" sz="1800" dirty="0">
                <a:solidFill>
                  <a:srgbClr val="002060"/>
                </a:solidFill>
                <a:latin typeface="Arial" pitchFamily="34" charset="0"/>
                <a:cs typeface="Arial" pitchFamily="34" charset="0"/>
              </a:rPr>
              <a:t>. 76, </a:t>
            </a:r>
            <a:r>
              <a:rPr lang="es-ES" sz="1800" dirty="0" err="1">
                <a:solidFill>
                  <a:srgbClr val="002060"/>
                </a:solidFill>
                <a:latin typeface="Arial" pitchFamily="34" charset="0"/>
                <a:cs typeface="Arial" pitchFamily="34" charset="0"/>
              </a:rPr>
              <a:t>Klaipėda</a:t>
            </a:r>
            <a:endParaRPr lang="es-ES" sz="1800" dirty="0">
              <a:solidFill>
                <a:srgbClr val="002060"/>
              </a:solidFill>
              <a:latin typeface="Arial" pitchFamily="34" charset="0"/>
              <a:cs typeface="Arial" pitchFamily="34" charset="0"/>
            </a:endParaRPr>
          </a:p>
          <a:p>
            <a:r>
              <a:rPr lang="es-ES" sz="1800" dirty="0">
                <a:solidFill>
                  <a:srgbClr val="002060"/>
                </a:solidFill>
                <a:latin typeface="Arial" pitchFamily="34" charset="0"/>
                <a:cs typeface="Arial" pitchFamily="34" charset="0"/>
              </a:rPr>
              <a:t>Tel. (8 46) 234796</a:t>
            </a:r>
          </a:p>
          <a:p>
            <a:r>
              <a:rPr lang="es-ES" sz="1800" dirty="0">
                <a:solidFill>
                  <a:srgbClr val="002060"/>
                </a:solidFill>
                <a:latin typeface="Arial" pitchFamily="34" charset="0"/>
                <a:cs typeface="Arial" pitchFamily="34" charset="0"/>
              </a:rPr>
              <a:t>El. p. </a:t>
            </a:r>
            <a:r>
              <a:rPr lang="es-ES" sz="1800" dirty="0" err="1">
                <a:solidFill>
                  <a:srgbClr val="002060"/>
                </a:solidFill>
                <a:latin typeface="Arial" pitchFamily="34" charset="0"/>
                <a:cs typeface="Arial" pitchFamily="34" charset="0"/>
              </a:rPr>
              <a:t>info@sveikatosbiuras.lt</a:t>
            </a:r>
            <a:endParaRPr lang="es-ES" sz="1800" dirty="0">
              <a:solidFill>
                <a:srgbClr val="002060"/>
              </a:solidFill>
              <a:latin typeface="Arial" pitchFamily="34" charset="0"/>
              <a:cs typeface="Arial" pitchFamily="34" charset="0"/>
            </a:endParaRPr>
          </a:p>
          <a:p>
            <a:r>
              <a:rPr lang="es-ES" sz="1800" dirty="0">
                <a:solidFill>
                  <a:srgbClr val="002060"/>
                </a:solidFill>
                <a:latin typeface="Arial" pitchFamily="34" charset="0"/>
                <a:cs typeface="Arial" pitchFamily="34" charset="0"/>
                <a:hlinkClick r:id="rId3"/>
              </a:rPr>
              <a:t>www.sveikatosbiuras.lt</a:t>
            </a:r>
            <a:r>
              <a:rPr lang="es-ES" sz="1800" dirty="0">
                <a:solidFill>
                  <a:srgbClr val="002060"/>
                </a:solidFill>
                <a:latin typeface="Arial" pitchFamily="34" charset="0"/>
                <a:cs typeface="Arial" pitchFamily="34" charset="0"/>
              </a:rPr>
              <a:t> </a:t>
            </a:r>
          </a:p>
          <a:p>
            <a:r>
              <a:rPr lang="es-ES" sz="1800" dirty="0">
                <a:solidFill>
                  <a:srgbClr val="002060"/>
                </a:solidFill>
                <a:latin typeface="Arial" pitchFamily="34" charset="0"/>
                <a:cs typeface="Arial" pitchFamily="34" charset="0"/>
                <a:hlinkClick r:id="rId4"/>
              </a:rPr>
              <a:t>www.facebook.com/biuras</a:t>
            </a:r>
            <a:endParaRPr lang="es-ES" sz="1800" dirty="0">
              <a:solidFill>
                <a:srgbClr val="002060"/>
              </a:solidFill>
              <a:latin typeface="Arial" pitchFamily="34" charset="0"/>
              <a:cs typeface="Arial" pitchFamily="34" charset="0"/>
            </a:endParaRPr>
          </a:p>
          <a:p>
            <a:r>
              <a:rPr lang="es-ES" sz="1800" dirty="0">
                <a:solidFill>
                  <a:srgbClr val="002060"/>
                </a:solidFill>
                <a:latin typeface="Arial" pitchFamily="34" charset="0"/>
                <a:cs typeface="Arial" pitchFamily="34" charset="0"/>
                <a:hlinkClick r:id="rId5"/>
              </a:rPr>
              <a:t>www.instagram.com/klaipedosvsb</a:t>
            </a:r>
            <a:endParaRPr lang="es-ES" sz="1800" dirty="0">
              <a:solidFill>
                <a:srgbClr val="002060"/>
              </a:solidFill>
              <a:latin typeface="Arial" pitchFamily="34" charset="0"/>
              <a:cs typeface="Arial" pitchFamily="34" charset="0"/>
            </a:endParaRPr>
          </a:p>
          <a:p>
            <a:endParaRPr lang="es-ES" sz="1800" dirty="0">
              <a:solidFill>
                <a:srgbClr val="002060"/>
              </a:solidFill>
              <a:latin typeface="Arial" pitchFamily="34" charset="0"/>
              <a:cs typeface="Arial" pitchFamily="34" charset="0"/>
            </a:endParaRPr>
          </a:p>
          <a:p>
            <a:endParaRPr lang="en-US" sz="1800" dirty="0">
              <a:solidFill>
                <a:srgbClr val="002060"/>
              </a:solidFill>
              <a:latin typeface="Arial" pitchFamily="34" charset="0"/>
              <a:cs typeface="Arial" pitchFamily="34" charset="0"/>
            </a:endParaRPr>
          </a:p>
        </p:txBody>
      </p:sp>
      <p:pic>
        <p:nvPicPr>
          <p:cNvPr id="7" name="Picture 6">
            <a:extLst>
              <a:ext uri="{FF2B5EF4-FFF2-40B4-BE49-F238E27FC236}">
                <a16:creationId xmlns:a16="http://schemas.microsoft.com/office/drawing/2014/main" id="{735736B6-9337-4AF5-B1D5-6BBFDF2269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908720"/>
            <a:ext cx="2592288" cy="586321"/>
          </a:xfrm>
          <a:prstGeom prst="rect">
            <a:avLst/>
          </a:prstGeom>
        </p:spPr>
      </p:pic>
      <p:pic>
        <p:nvPicPr>
          <p:cNvPr id="1041" name="Paveikslėlis 1" descr="Description: jjjj">
            <a:extLst>
              <a:ext uri="{FF2B5EF4-FFF2-40B4-BE49-F238E27FC236}">
                <a16:creationId xmlns:a16="http://schemas.microsoft.com/office/drawing/2014/main" id="{97A94FA4-DC9E-2D89-2327-26A4DB7AFAE6}"/>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218277" y="5013176"/>
            <a:ext cx="199816" cy="1998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Description: fff">
            <a:extLst>
              <a:ext uri="{FF2B5EF4-FFF2-40B4-BE49-F238E27FC236}">
                <a16:creationId xmlns:a16="http://schemas.microsoft.com/office/drawing/2014/main" id="{2AA1781A-E58B-6673-E917-8AA443B5C2EA}"/>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763704" y="5268370"/>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8">
            <a:extLst>
              <a:ext uri="{FF2B5EF4-FFF2-40B4-BE49-F238E27FC236}">
                <a16:creationId xmlns:a16="http://schemas.microsoft.com/office/drawing/2014/main" id="{A0141B1E-C6AA-EF4E-3D03-ECDACB39784C}"/>
              </a:ext>
            </a:extLst>
          </p:cNvPr>
          <p:cNvSpPr>
            <a:spLocks noChangeArrowheads="1"/>
          </p:cNvSpPr>
          <p:nvPr/>
        </p:nvSpPr>
        <p:spPr bwMode="auto">
          <a:xfrm>
            <a:off x="413122" y="7102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9">
            <a:extLst>
              <a:ext uri="{FF2B5EF4-FFF2-40B4-BE49-F238E27FC236}">
                <a16:creationId xmlns:a16="http://schemas.microsoft.com/office/drawing/2014/main" id="{C479CF51-C98A-0000-A9AF-EFF3DD98EBDC}"/>
              </a:ext>
            </a:extLst>
          </p:cNvPr>
          <p:cNvSpPr>
            <a:spLocks noChangeArrowheads="1"/>
          </p:cNvSpPr>
          <p:nvPr/>
        </p:nvSpPr>
        <p:spPr bwMode="auto">
          <a:xfrm>
            <a:off x="41312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FA5D4B0B-835C-C0DB-FCED-4ABD66E487B3}"/>
              </a:ext>
            </a:extLst>
          </p:cNvPr>
          <p:cNvSpPr txBox="1"/>
          <p:nvPr/>
        </p:nvSpPr>
        <p:spPr>
          <a:xfrm>
            <a:off x="600201" y="2278541"/>
            <a:ext cx="4572000" cy="1200329"/>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Visuomenės sveikatos </a:t>
            </a:r>
            <a:r>
              <a:rPr lang="en-US" sz="1800" dirty="0" err="1">
                <a:effectLst/>
                <a:latin typeface="Times New Roman" panose="02020603050405020304" pitchFamily="18" charset="0"/>
                <a:ea typeface="Calibri" panose="020F0502020204030204" pitchFamily="34" charset="0"/>
              </a:rPr>
              <a:t>specialistė</a:t>
            </a:r>
            <a:endParaRPr lang="en-US" sz="1600" dirty="0">
              <a:effectLst/>
              <a:latin typeface="Calibri" panose="020F0502020204030204" pitchFamily="34"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Monika </a:t>
            </a:r>
            <a:r>
              <a:rPr lang="en-US" sz="1800" dirty="0" err="1">
                <a:effectLst/>
                <a:latin typeface="Times New Roman" panose="02020603050405020304" pitchFamily="18" charset="0"/>
                <a:ea typeface="Calibri" panose="020F0502020204030204" pitchFamily="34" charset="0"/>
              </a:rPr>
              <a:t>Lavickienė</a:t>
            </a:r>
            <a:endParaRPr lang="en-US" sz="1600" dirty="0">
              <a:effectLst/>
              <a:latin typeface="Calibri" panose="020F0502020204030204" pitchFamily="34"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Mob.: 8 (640) 93345</a:t>
            </a:r>
            <a:endParaRPr lang="en-US" sz="1600" dirty="0">
              <a:effectLst/>
              <a:latin typeface="Calibri" panose="020F0502020204030204" pitchFamily="34" charset="0"/>
              <a:ea typeface="Calibri" panose="020F0502020204030204" pitchFamily="34" charset="0"/>
            </a:endParaRPr>
          </a:p>
          <a:p>
            <a:r>
              <a:rPr lang="es-CO" sz="1800" dirty="0">
                <a:effectLst/>
                <a:latin typeface="Times New Roman" panose="02020603050405020304" pitchFamily="18" charset="0"/>
                <a:ea typeface="Calibri" panose="020F0502020204030204" pitchFamily="34" charset="0"/>
              </a:rPr>
              <a:t>El. p.: </a:t>
            </a:r>
            <a:r>
              <a:rPr lang="es-CO" sz="1800" u="sng" dirty="0">
                <a:solidFill>
                  <a:srgbClr val="0563C1"/>
                </a:solidFill>
                <a:effectLst/>
                <a:latin typeface="Times New Roman" panose="02020603050405020304" pitchFamily="18" charset="0"/>
                <a:ea typeface="Calibri" panose="020F0502020204030204" pitchFamily="34" charset="0"/>
                <a:hlinkClick r:id="rId11"/>
              </a:rPr>
              <a:t>monika@sveikatosbiuras.lt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1866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C88D-4F7A-3084-105B-8529BA86A906}"/>
              </a:ext>
            </a:extLst>
          </p:cNvPr>
          <p:cNvSpPr>
            <a:spLocks noGrp="1"/>
          </p:cNvSpPr>
          <p:nvPr>
            <p:ph type="title"/>
          </p:nvPr>
        </p:nvSpPr>
        <p:spPr/>
        <p:txBody>
          <a:bodyPr>
            <a:normAutofit/>
          </a:bodyPr>
          <a:lstStyle/>
          <a:p>
            <a:pPr algn="ctr"/>
            <a:r>
              <a:rPr lang="lt-LT" sz="2400" b="1" dirty="0">
                <a:solidFill>
                  <a:schemeClr val="accent1">
                    <a:lumMod val="50000"/>
                  </a:schemeClr>
                </a:solidFill>
                <a:latin typeface="Times New Roman" panose="02020603050405020304" pitchFamily="18" charset="0"/>
                <a:cs typeface="Times New Roman" panose="02020603050405020304" pitchFamily="18" charset="0"/>
              </a:rPr>
              <a:t>Neringos savivaldybės ikimokyklinio ugdymo įstaigų ugdytinių, bendrojo lavinimo mokyklų moksleivių</a:t>
            </a:r>
            <a:r>
              <a:rPr lang="en-US" sz="2400" b="1" dirty="0">
                <a:solidFill>
                  <a:schemeClr val="accent1">
                    <a:lumMod val="50000"/>
                  </a:schemeClr>
                </a:solidFill>
                <a:latin typeface="Times New Roman" panose="02020603050405020304" pitchFamily="18" charset="0"/>
                <a:cs typeface="Times New Roman" panose="02020603050405020304" pitchFamily="18" charset="0"/>
              </a:rPr>
              <a:t> skai</a:t>
            </a:r>
            <a:r>
              <a:rPr lang="lt-LT" sz="2400" b="1" dirty="0">
                <a:solidFill>
                  <a:schemeClr val="accent1">
                    <a:lumMod val="50000"/>
                  </a:schemeClr>
                </a:solidFill>
                <a:latin typeface="Times New Roman" panose="02020603050405020304" pitchFamily="18" charset="0"/>
                <a:cs typeface="Times New Roman" panose="02020603050405020304" pitchFamily="18" charset="0"/>
              </a:rPr>
              <a:t>čius </a:t>
            </a:r>
            <a:r>
              <a:rPr lang="en-US" sz="2400" b="1" dirty="0">
                <a:solidFill>
                  <a:schemeClr val="accent1">
                    <a:lumMod val="50000"/>
                  </a:schemeClr>
                </a:solidFill>
                <a:latin typeface="Times New Roman" panose="02020603050405020304" pitchFamily="18" charset="0"/>
                <a:cs typeface="Times New Roman" panose="02020603050405020304" pitchFamily="18" charset="0"/>
              </a:rPr>
              <a:t>2025</a:t>
            </a:r>
            <a:r>
              <a:rPr lang="lt-LT"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a:solidFill>
                  <a:schemeClr val="accent1">
                    <a:lumMod val="50000"/>
                  </a:schemeClr>
                </a:solidFill>
                <a:latin typeface="Times New Roman" panose="02020603050405020304" pitchFamily="18" charset="0"/>
                <a:cs typeface="Times New Roman" panose="02020603050405020304" pitchFamily="18" charset="0"/>
              </a:rPr>
              <a:t>m.</a:t>
            </a:r>
            <a:endParaRPr lang="en-US" sz="2400" dirty="0">
              <a:solidFill>
                <a:schemeClr val="accent1">
                  <a:lumMod val="50000"/>
                </a:schemeClr>
              </a:solidFill>
            </a:endParaRPr>
          </a:p>
        </p:txBody>
      </p:sp>
      <p:sp>
        <p:nvSpPr>
          <p:cNvPr id="3" name="Content Placeholder 2">
            <a:extLst>
              <a:ext uri="{FF2B5EF4-FFF2-40B4-BE49-F238E27FC236}">
                <a16:creationId xmlns:a16="http://schemas.microsoft.com/office/drawing/2014/main" id="{C9CB82B0-D6F9-7939-FAA4-AEA1E08EA9E7}"/>
              </a:ext>
            </a:extLst>
          </p:cNvPr>
          <p:cNvSpPr>
            <a:spLocks noGrp="1"/>
          </p:cNvSpPr>
          <p:nvPr>
            <p:ph idx="1"/>
          </p:nvPr>
        </p:nvSpPr>
        <p:spPr>
          <a:xfrm>
            <a:off x="628650" y="2132855"/>
            <a:ext cx="7886700" cy="4044107"/>
          </a:xfrm>
        </p:spPr>
        <p:txBody>
          <a:bodyPr>
            <a:normAutofit/>
          </a:bodyPr>
          <a:lstStyle/>
          <a:p>
            <a:r>
              <a:rPr lang="en-US" sz="1800" dirty="0">
                <a:latin typeface="Times New Roman" panose="02020603050405020304" pitchFamily="18" charset="0"/>
                <a:cs typeface="Times New Roman" panose="02020603050405020304" pitchFamily="18" charset="0"/>
              </a:rPr>
              <a:t>Neringos gimnazi</a:t>
            </a:r>
            <a:r>
              <a:rPr lang="lt-LT" sz="1800" dirty="0">
                <a:latin typeface="Times New Roman" panose="02020603050405020304" pitchFamily="18" charset="0"/>
                <a:cs typeface="Times New Roman" panose="02020603050405020304" pitchFamily="18" charset="0"/>
              </a:rPr>
              <a:t>joje – </a:t>
            </a:r>
            <a:r>
              <a:rPr lang="en-US" sz="1800" dirty="0">
                <a:latin typeface="Times New Roman" panose="02020603050405020304" pitchFamily="18" charset="0"/>
                <a:cs typeface="Times New Roman" panose="02020603050405020304" pitchFamily="18" charset="0"/>
              </a:rPr>
              <a:t>149</a:t>
            </a:r>
          </a:p>
          <a:p>
            <a:r>
              <a:rPr lang="en-US" sz="1800" dirty="0">
                <a:latin typeface="Times New Roman" panose="02020603050405020304" pitchFamily="18" charset="0"/>
                <a:cs typeface="Times New Roman" panose="02020603050405020304" pitchFamily="18" charset="0"/>
              </a:rPr>
              <a:t>Neringos gimnazijos Juodkrat</a:t>
            </a:r>
            <a:r>
              <a:rPr lang="lt-LT" sz="1800" dirty="0">
                <a:latin typeface="Times New Roman" panose="02020603050405020304" pitchFamily="18" charset="0"/>
                <a:cs typeface="Times New Roman" panose="02020603050405020304" pitchFamily="18" charset="0"/>
              </a:rPr>
              <a:t>ės skyriuje – </a:t>
            </a:r>
            <a:r>
              <a:rPr lang="en-US" sz="1800" dirty="0">
                <a:latin typeface="Times New Roman" panose="02020603050405020304" pitchFamily="18" charset="0"/>
                <a:cs typeface="Times New Roman" panose="02020603050405020304" pitchFamily="18" charset="0"/>
              </a:rPr>
              <a:t>10</a:t>
            </a:r>
            <a:endParaRPr lang="lt-LT"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7CFF478-FD82-C373-FDE1-B9D436CEB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40" y="1523480"/>
            <a:ext cx="8969320" cy="334417"/>
          </a:xfrm>
          <a:prstGeom prst="rect">
            <a:avLst/>
          </a:prstGeom>
        </p:spPr>
      </p:pic>
    </p:spTree>
    <p:extLst>
      <p:ext uri="{BB962C8B-B14F-4D97-AF65-F5344CB8AC3E}">
        <p14:creationId xmlns:p14="http://schemas.microsoft.com/office/powerpoint/2010/main" val="176538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E31B9FF-9863-5C49-8E6A-EB977F53CA9E}"/>
              </a:ext>
            </a:extLst>
          </p:cNvPr>
          <p:cNvSpPr txBox="1">
            <a:spLocks/>
          </p:cNvSpPr>
          <p:nvPr/>
        </p:nvSpPr>
        <p:spPr>
          <a:xfrm>
            <a:off x="971600" y="2636912"/>
            <a:ext cx="7888986" cy="946880"/>
          </a:xfrm>
          <a:prstGeom prst="rect">
            <a:avLst/>
          </a:prstGeom>
        </p:spPr>
        <p:txBody>
          <a:bodyPr/>
          <a:lstStyle>
            <a:lvl1pPr algn="l" defTabSz="914400" rtl="0" eaLnBrk="1" latinLnBrk="0" hangingPunct="1">
              <a:lnSpc>
                <a:spcPct val="90000"/>
              </a:lnSpc>
              <a:spcBef>
                <a:spcPct val="0"/>
              </a:spcBef>
              <a:buNone/>
              <a:defRPr sz="5000" kern="1200" cap="all" baseline="0">
                <a:solidFill>
                  <a:srgbClr val="2E34D1"/>
                </a:solidFill>
                <a:latin typeface="Rando" pitchFamily="2" charset="77"/>
                <a:ea typeface="+mj-ea"/>
                <a:cs typeface="Rando" pitchFamily="2" charset="77"/>
              </a:defRPr>
            </a:lvl1pPr>
          </a:lstStyle>
          <a:p>
            <a:pPr algn="ctr"/>
            <a:r>
              <a:rPr lang="lt-LT" altLang="lt-LT" sz="3200" b="1" dirty="0">
                <a:solidFill>
                  <a:srgbClr val="002060"/>
                </a:solidFill>
                <a:latin typeface="Times New Roman" pitchFamily="18" charset="0"/>
                <a:cs typeface="Times New Roman" pitchFamily="18" charset="0"/>
              </a:rPr>
              <a:t>PROFILAKTINIŲ SVEIKATOS PATIKTŲ APŽVALG</a:t>
            </a:r>
            <a:r>
              <a:rPr lang="en-US" altLang="lt-LT" sz="3200" b="1" dirty="0">
                <a:solidFill>
                  <a:srgbClr val="002060"/>
                </a:solidFill>
                <a:latin typeface="Times New Roman" pitchFamily="18" charset="0"/>
                <a:cs typeface="Times New Roman" pitchFamily="18" charset="0"/>
              </a:rPr>
              <a:t>a</a:t>
            </a:r>
            <a:endParaRPr lang="lt-LT" altLang="lt-LT" sz="3200" b="1" dirty="0">
              <a:solidFill>
                <a:srgbClr val="002060"/>
              </a:solidFill>
              <a:latin typeface="Times New Roman" pitchFamily="18" charset="0"/>
              <a:cs typeface="Times New Roman" pitchFamily="18" charset="0"/>
            </a:endParaRPr>
          </a:p>
        </p:txBody>
      </p:sp>
      <p:sp>
        <p:nvSpPr>
          <p:cNvPr id="14" name="Slide Number Placeholder 10">
            <a:extLst>
              <a:ext uri="{FF2B5EF4-FFF2-40B4-BE49-F238E27FC236}">
                <a16:creationId xmlns:a16="http://schemas.microsoft.com/office/drawing/2014/main" id="{50ED860B-69AA-A04B-B7AF-70501076FC6A}"/>
              </a:ext>
            </a:extLst>
          </p:cNvPr>
          <p:cNvSpPr txBox="1">
            <a:spLocks/>
          </p:cNvSpPr>
          <p:nvPr/>
        </p:nvSpPr>
        <p:spPr>
          <a:xfrm>
            <a:off x="8380476" y="5516387"/>
            <a:ext cx="35661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969381-6070-C14C-AC19-9F0CCB6EE0F1}" type="slidenum">
              <a:rPr lang="en-US" sz="1350">
                <a:solidFill>
                  <a:srgbClr val="F0A334"/>
                </a:solidFill>
              </a:rPr>
              <a:pPr/>
              <a:t>4</a:t>
            </a:fld>
            <a:endParaRPr lang="en-US" sz="1350" dirty="0">
              <a:solidFill>
                <a:srgbClr val="F0A334"/>
              </a:solidFill>
            </a:endParaRPr>
          </a:p>
        </p:txBody>
      </p:sp>
    </p:spTree>
    <p:extLst>
      <p:ext uri="{BB962C8B-B14F-4D97-AF65-F5344CB8AC3E}">
        <p14:creationId xmlns:p14="http://schemas.microsoft.com/office/powerpoint/2010/main" val="245112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ntraštė 9"/>
          <p:cNvSpPr>
            <a:spLocks noGrp="1"/>
          </p:cNvSpPr>
          <p:nvPr>
            <p:ph type="title"/>
          </p:nvPr>
        </p:nvSpPr>
        <p:spPr>
          <a:xfrm>
            <a:off x="395536" y="487213"/>
            <a:ext cx="8579296"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gimnazij</a:t>
            </a:r>
            <a:r>
              <a:rPr lang="lt-LT" altLang="lt-LT" sz="2400" b="1" dirty="0">
                <a:solidFill>
                  <a:srgbClr val="002060"/>
                </a:solidFill>
                <a:latin typeface="Times New Roman" pitchFamily="18" charset="0"/>
                <a:cs typeface="Times New Roman" pitchFamily="18" charset="0"/>
              </a:rPr>
              <a:t>ą lankančių</a:t>
            </a:r>
            <a:r>
              <a:rPr lang="en-US" altLang="lt-LT" sz="2400" b="1" dirty="0">
                <a:solidFill>
                  <a:srgbClr val="002060"/>
                </a:solidFill>
                <a:latin typeface="Times New Roman" pitchFamily="18" charset="0"/>
                <a:cs typeface="Times New Roman" pitchFamily="18" charset="0"/>
              </a:rPr>
              <a:t> p</a:t>
            </a:r>
            <a:r>
              <a:rPr lang="lt-LT" altLang="lt-LT" sz="2400" b="1" dirty="0">
                <a:solidFill>
                  <a:srgbClr val="002060"/>
                </a:solidFill>
                <a:latin typeface="Times New Roman" pitchFamily="18" charset="0"/>
                <a:cs typeface="Times New Roman" pitchFamily="18" charset="0"/>
              </a:rPr>
              <a:t>asitikrinusiųjų ir nepasitikrinusiųjų sveikatą </a:t>
            </a:r>
            <a:r>
              <a:rPr lang="en-US" altLang="lt-LT" sz="2400" b="1" dirty="0">
                <a:solidFill>
                  <a:srgbClr val="002060"/>
                </a:solidFill>
                <a:latin typeface="Times New Roman" pitchFamily="18" charset="0"/>
                <a:cs typeface="Times New Roman" pitchFamily="18" charset="0"/>
              </a:rPr>
              <a:t>mok</a:t>
            </a:r>
            <a:r>
              <a:rPr lang="lt-LT" altLang="lt-LT" sz="2400" b="1" dirty="0">
                <a:solidFill>
                  <a:srgbClr val="002060"/>
                </a:solidFill>
                <a:latin typeface="Times New Roman" pitchFamily="18" charset="0"/>
                <a:cs typeface="Times New Roman" pitchFamily="18" charset="0"/>
              </a:rPr>
              <a:t>sleivių pokyčiai 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5</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3550882627"/>
              </p:ext>
            </p:extLst>
          </p:nvPr>
        </p:nvGraphicFramePr>
        <p:xfrm>
          <a:off x="457200" y="141277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8" name="Antraštė 9"/>
          <p:cNvSpPr>
            <a:spLocks noGrp="1"/>
          </p:cNvSpPr>
          <p:nvPr>
            <p:ph type="title"/>
          </p:nvPr>
        </p:nvSpPr>
        <p:spPr>
          <a:xfrm>
            <a:off x="251520" y="661343"/>
            <a:ext cx="8856984" cy="1143000"/>
          </a:xfrm>
        </p:spPr>
        <p:txBody>
          <a:bodyPr/>
          <a:lstStyle/>
          <a:p>
            <a:pPr algn="ctr" eaLnBrk="1" hangingPunct="1"/>
            <a:r>
              <a:rPr lang="lt-LT" altLang="lt-LT" sz="2400" b="1" dirty="0">
                <a:solidFill>
                  <a:srgbClr val="002060"/>
                </a:solidFill>
                <a:latin typeface="Times New Roman" pitchFamily="18" charset="0"/>
                <a:cs typeface="Times New Roman" pitchFamily="18" charset="0"/>
              </a:rPr>
              <a:t>Neringos gimnazijos Juodkrantės skyriaus pasitikrinusiųjų ir nepasitikrinusiųjų sveikatą moksleivių pokyčiai 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5</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212069545"/>
              </p:ext>
            </p:extLst>
          </p:nvPr>
        </p:nvGraphicFramePr>
        <p:xfrm>
          <a:off x="395536" y="184482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590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8"/>
          <p:cNvSpPr>
            <a:spLocks noGrp="1"/>
          </p:cNvSpPr>
          <p:nvPr>
            <p:ph type="ctrTitle"/>
          </p:nvPr>
        </p:nvSpPr>
        <p:spPr>
          <a:xfrm>
            <a:off x="285750" y="606213"/>
            <a:ext cx="8572500" cy="986174"/>
          </a:xfrm>
        </p:spPr>
        <p:txBody>
          <a:bodyPr>
            <a:noAutofit/>
          </a:bodyPr>
          <a:lstStyle/>
          <a:p>
            <a:r>
              <a:rPr lang="lt-LT" altLang="lt-LT" sz="2400" b="1" dirty="0">
                <a:solidFill>
                  <a:srgbClr val="002060"/>
                </a:solidFill>
                <a:latin typeface="Times New Roman" pitchFamily="18" charset="0"/>
                <a:ea typeface="Segoe UI Symbol" pitchFamily="34" charset="0"/>
                <a:cs typeface="Times New Roman" pitchFamily="18" charset="0"/>
              </a:rPr>
              <a:t>Neringos gimnaziją lankančių moksleivių b</a:t>
            </a:r>
            <a:r>
              <a:rPr lang="en-US" altLang="lt-LT" sz="2400" b="1" dirty="0" err="1">
                <a:solidFill>
                  <a:srgbClr val="002060"/>
                </a:solidFill>
                <a:latin typeface="Times New Roman" pitchFamily="18" charset="0"/>
                <a:ea typeface="Segoe UI Symbol" pitchFamily="34" charset="0"/>
                <a:cs typeface="Times New Roman" pitchFamily="18" charset="0"/>
              </a:rPr>
              <a:t>endrosios</a:t>
            </a:r>
            <a:r>
              <a:rPr lang="en-US" altLang="lt-LT" sz="2400" b="1" dirty="0">
                <a:solidFill>
                  <a:srgbClr val="002060"/>
                </a:solidFill>
                <a:latin typeface="Times New Roman" pitchFamily="18" charset="0"/>
                <a:ea typeface="Segoe UI Symbol" pitchFamily="34" charset="0"/>
                <a:cs typeface="Times New Roman" pitchFamily="18" charset="0"/>
              </a:rPr>
              <a:t> ir specialiosios rekomendacijos, </a:t>
            </a:r>
            <a:r>
              <a:rPr lang="en-US" altLang="lt-LT" sz="2400" b="1" dirty="0" err="1">
                <a:solidFill>
                  <a:srgbClr val="002060"/>
                </a:solidFill>
                <a:latin typeface="Times New Roman" pitchFamily="18" charset="0"/>
                <a:ea typeface="Segoe UI Symbol" pitchFamily="34" charset="0"/>
                <a:cs typeface="Times New Roman" pitchFamily="18" charset="0"/>
              </a:rPr>
              <a:t>pritaikytas</a:t>
            </a:r>
            <a:r>
              <a:rPr lang="en-US" altLang="lt-LT" sz="2400" b="1" dirty="0">
                <a:solidFill>
                  <a:srgbClr val="002060"/>
                </a:solidFill>
                <a:latin typeface="Times New Roman" pitchFamily="18" charset="0"/>
                <a:ea typeface="Segoe UI Symbol" pitchFamily="34" charset="0"/>
                <a:cs typeface="Times New Roman" pitchFamily="18" charset="0"/>
              </a:rPr>
              <a:t> </a:t>
            </a:r>
            <a:r>
              <a:rPr lang="en-US" altLang="lt-LT" sz="2400" b="1" dirty="0" err="1">
                <a:solidFill>
                  <a:srgbClr val="002060"/>
                </a:solidFill>
                <a:latin typeface="Times New Roman" pitchFamily="18" charset="0"/>
                <a:ea typeface="Segoe UI Symbol" pitchFamily="34" charset="0"/>
                <a:cs typeface="Times New Roman" pitchFamily="18" charset="0"/>
              </a:rPr>
              <a:t>maitinimas</a:t>
            </a:r>
            <a:br>
              <a:rPr lang="en-US" altLang="lt-LT" sz="2400" b="1" dirty="0">
                <a:solidFill>
                  <a:srgbClr val="002060"/>
                </a:solidFill>
                <a:latin typeface="Times New Roman" pitchFamily="18" charset="0"/>
                <a:ea typeface="Segoe UI Symbol" pitchFamily="34" charset="0"/>
                <a:cs typeface="Times New Roman" pitchFamily="18" charset="0"/>
              </a:rPr>
            </a:br>
            <a:r>
              <a:rPr lang="en-US" altLang="lt-LT" sz="2400" b="1" dirty="0">
                <a:solidFill>
                  <a:srgbClr val="002060"/>
                </a:solidFill>
                <a:latin typeface="Times New Roman" pitchFamily="18" charset="0"/>
                <a:ea typeface="Segoe UI Symbol" pitchFamily="34" charset="0"/>
                <a:cs typeface="Times New Roman" pitchFamily="18" charset="0"/>
              </a:rPr>
              <a:t>2021-2025 m. (proc.)</a:t>
            </a:r>
            <a:endParaRPr lang="lt-LT" altLang="lt-LT" sz="2400" b="1" dirty="0">
              <a:solidFill>
                <a:srgbClr val="002060"/>
              </a:solidFill>
              <a:latin typeface="Times New Roman" pitchFamily="18" charset="0"/>
              <a:ea typeface="Segoe UI Symbol" pitchFamily="34" charset="0"/>
              <a:cs typeface="Times New Roman" pitchFamily="18" charset="0"/>
            </a:endParaRP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graphicFrame>
        <p:nvGraphicFramePr>
          <p:cNvPr id="9" name="Turinio vietos rezervavimo ženklas 5">
            <a:extLst>
              <a:ext uri="{FF2B5EF4-FFF2-40B4-BE49-F238E27FC236}">
                <a16:creationId xmlns:a16="http://schemas.microsoft.com/office/drawing/2014/main" id="{0105C680-10FD-4B26-BBE1-6B938A6C31AE}"/>
              </a:ext>
            </a:extLst>
          </p:cNvPr>
          <p:cNvGraphicFramePr>
            <a:graphicFrameLocks/>
          </p:cNvGraphicFramePr>
          <p:nvPr>
            <p:extLst>
              <p:ext uri="{D42A27DB-BD31-4B8C-83A1-F6EECF244321}">
                <p14:modId xmlns:p14="http://schemas.microsoft.com/office/powerpoint/2010/main" val="1257878190"/>
              </p:ext>
            </p:extLst>
          </p:nvPr>
        </p:nvGraphicFramePr>
        <p:xfrm>
          <a:off x="539552" y="1592387"/>
          <a:ext cx="8208912" cy="49329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775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8"/>
          <p:cNvSpPr>
            <a:spLocks noGrp="1"/>
          </p:cNvSpPr>
          <p:nvPr>
            <p:ph type="ctrTitle"/>
          </p:nvPr>
        </p:nvSpPr>
        <p:spPr>
          <a:xfrm>
            <a:off x="285750" y="723864"/>
            <a:ext cx="8572500" cy="986174"/>
          </a:xfrm>
        </p:spPr>
        <p:txBody>
          <a:bodyPr>
            <a:noAutofit/>
          </a:bodyPr>
          <a:lstStyle/>
          <a:p>
            <a:r>
              <a:rPr lang="lt-LT" altLang="lt-LT" sz="2400" b="1" dirty="0">
                <a:solidFill>
                  <a:srgbClr val="002060"/>
                </a:solidFill>
                <a:latin typeface="Times New Roman" pitchFamily="18" charset="0"/>
                <a:ea typeface="Segoe UI Symbol" pitchFamily="34" charset="0"/>
                <a:cs typeface="Times New Roman" pitchFamily="18" charset="0"/>
              </a:rPr>
              <a:t>Neringos gimnazijos Juodkrantės skyrių lankančių moksleivių b</a:t>
            </a:r>
            <a:r>
              <a:rPr lang="en-US" altLang="lt-LT" sz="2400" b="1" dirty="0" err="1">
                <a:solidFill>
                  <a:srgbClr val="002060"/>
                </a:solidFill>
                <a:latin typeface="Times New Roman" pitchFamily="18" charset="0"/>
                <a:ea typeface="Segoe UI Symbol" pitchFamily="34" charset="0"/>
                <a:cs typeface="Times New Roman" pitchFamily="18" charset="0"/>
              </a:rPr>
              <a:t>endrosios</a:t>
            </a:r>
            <a:r>
              <a:rPr lang="en-US" altLang="lt-LT" sz="2400" b="1" dirty="0">
                <a:solidFill>
                  <a:srgbClr val="002060"/>
                </a:solidFill>
                <a:latin typeface="Times New Roman" pitchFamily="18" charset="0"/>
                <a:ea typeface="Segoe UI Symbol" pitchFamily="34" charset="0"/>
                <a:cs typeface="Times New Roman" pitchFamily="18" charset="0"/>
              </a:rPr>
              <a:t> ir specialiosios rekomendacijos, </a:t>
            </a:r>
            <a:r>
              <a:rPr lang="en-US" altLang="lt-LT" sz="2400" b="1" dirty="0" err="1">
                <a:solidFill>
                  <a:srgbClr val="002060"/>
                </a:solidFill>
                <a:latin typeface="Times New Roman" pitchFamily="18" charset="0"/>
                <a:ea typeface="Segoe UI Symbol" pitchFamily="34" charset="0"/>
                <a:cs typeface="Times New Roman" pitchFamily="18" charset="0"/>
              </a:rPr>
              <a:t>pritaikytas</a:t>
            </a:r>
            <a:r>
              <a:rPr lang="en-US" altLang="lt-LT" sz="2400" b="1" dirty="0">
                <a:solidFill>
                  <a:srgbClr val="002060"/>
                </a:solidFill>
                <a:latin typeface="Times New Roman" pitchFamily="18" charset="0"/>
                <a:ea typeface="Segoe UI Symbol" pitchFamily="34" charset="0"/>
                <a:cs typeface="Times New Roman" pitchFamily="18" charset="0"/>
              </a:rPr>
              <a:t> </a:t>
            </a:r>
            <a:r>
              <a:rPr lang="en-US" altLang="lt-LT" sz="2400" b="1" dirty="0" err="1">
                <a:solidFill>
                  <a:srgbClr val="002060"/>
                </a:solidFill>
                <a:latin typeface="Times New Roman" pitchFamily="18" charset="0"/>
                <a:ea typeface="Segoe UI Symbol" pitchFamily="34" charset="0"/>
                <a:cs typeface="Times New Roman" pitchFamily="18" charset="0"/>
              </a:rPr>
              <a:t>maitinimas</a:t>
            </a:r>
            <a:r>
              <a:rPr lang="en-US" altLang="lt-LT" sz="2400" b="1" dirty="0">
                <a:solidFill>
                  <a:srgbClr val="002060"/>
                </a:solidFill>
                <a:latin typeface="Times New Roman" pitchFamily="18" charset="0"/>
                <a:ea typeface="Segoe UI Symbol" pitchFamily="34" charset="0"/>
                <a:cs typeface="Times New Roman" pitchFamily="18" charset="0"/>
              </a:rPr>
              <a:t> </a:t>
            </a: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5</a:t>
            </a:r>
            <a:r>
              <a:rPr lang="lt-LT" altLang="lt-LT" sz="2400" b="1" dirty="0">
                <a:solidFill>
                  <a:srgbClr val="002060"/>
                </a:solidFill>
                <a:latin typeface="Times New Roman" pitchFamily="18" charset="0"/>
                <a:cs typeface="Times New Roman" pitchFamily="18" charset="0"/>
              </a:rPr>
              <a:t> m.m.</a:t>
            </a:r>
            <a:r>
              <a:rPr lang="en-US" altLang="lt-LT" sz="2400" b="1" dirty="0">
                <a:solidFill>
                  <a:srgbClr val="002060"/>
                </a:solidFill>
                <a:latin typeface="Times New Roman" pitchFamily="18" charset="0"/>
                <a:cs typeface="Times New Roman" pitchFamily="18" charset="0"/>
              </a:rPr>
              <a:t> (proc.)</a:t>
            </a:r>
            <a:endParaRPr lang="lt-LT" altLang="lt-LT" sz="2400" b="1" dirty="0">
              <a:solidFill>
                <a:srgbClr val="002060"/>
              </a:solidFill>
              <a:latin typeface="Times New Roman" pitchFamily="18" charset="0"/>
              <a:ea typeface="Segoe UI Symbol" pitchFamily="34" charset="0"/>
              <a:cs typeface="Times New Roman" pitchFamily="18" charset="0"/>
            </a:endParaRPr>
          </a:p>
        </p:txBody>
      </p:sp>
      <p:sp>
        <p:nvSpPr>
          <p:cNvPr id="8200" name="Content Placeholder 11"/>
          <p:cNvSpPr>
            <a:spLocks noGrp="1"/>
          </p:cNvSpPr>
          <p:nvPr>
            <p:ph type="subTitle" idx="1"/>
          </p:nvPr>
        </p:nvSpPr>
        <p:spPr>
          <a:xfrm>
            <a:off x="1075611" y="3645024"/>
            <a:ext cx="6858000" cy="1655762"/>
          </a:xfrm>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graphicFrame>
        <p:nvGraphicFramePr>
          <p:cNvPr id="9" name="Turinio vietos rezervavimo ženklas 5">
            <a:extLst>
              <a:ext uri="{FF2B5EF4-FFF2-40B4-BE49-F238E27FC236}">
                <a16:creationId xmlns:a16="http://schemas.microsoft.com/office/drawing/2014/main" id="{0105C680-10FD-4B26-BBE1-6B938A6C31AE}"/>
              </a:ext>
            </a:extLst>
          </p:cNvPr>
          <p:cNvGraphicFramePr>
            <a:graphicFrameLocks/>
          </p:cNvGraphicFramePr>
          <p:nvPr>
            <p:extLst>
              <p:ext uri="{D42A27DB-BD31-4B8C-83A1-F6EECF244321}">
                <p14:modId xmlns:p14="http://schemas.microsoft.com/office/powerpoint/2010/main" val="2895688354"/>
              </p:ext>
            </p:extLst>
          </p:nvPr>
        </p:nvGraphicFramePr>
        <p:xfrm>
          <a:off x="1232228" y="2055151"/>
          <a:ext cx="6544766" cy="4040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392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8"/>
          <p:cNvSpPr>
            <a:spLocks noGrp="1"/>
          </p:cNvSpPr>
          <p:nvPr>
            <p:ph type="ctrTitle"/>
          </p:nvPr>
        </p:nvSpPr>
        <p:spPr>
          <a:xfrm>
            <a:off x="285750" y="2130425"/>
            <a:ext cx="8572500" cy="1470025"/>
          </a:xfrm>
        </p:spPr>
        <p:txBody>
          <a:bodyPr>
            <a:normAutofit/>
          </a:bodyPr>
          <a:lstStyle/>
          <a:p>
            <a:r>
              <a:rPr lang="lt-LT" altLang="lt-LT" sz="3200" b="1" dirty="0">
                <a:solidFill>
                  <a:srgbClr val="002060"/>
                </a:solidFill>
                <a:latin typeface="Times New Roman" pitchFamily="18" charset="0"/>
                <a:ea typeface="Segoe UI Symbol" pitchFamily="34" charset="0"/>
                <a:cs typeface="Times New Roman" pitchFamily="18" charset="0"/>
              </a:rPr>
              <a:t>Kūno masės indeksas </a:t>
            </a:r>
            <a:br>
              <a:rPr lang="lt-LT" altLang="lt-LT" sz="3200" b="1" dirty="0">
                <a:solidFill>
                  <a:srgbClr val="002060"/>
                </a:solidFill>
                <a:latin typeface="Times New Roman" pitchFamily="18" charset="0"/>
                <a:ea typeface="Segoe UI Symbol" pitchFamily="34" charset="0"/>
                <a:cs typeface="Times New Roman" pitchFamily="18" charset="0"/>
              </a:rPr>
            </a:br>
            <a:r>
              <a:rPr lang="lt-LT" altLang="lt-LT" sz="3200" b="1" dirty="0">
                <a:solidFill>
                  <a:srgbClr val="002060"/>
                </a:solidFill>
                <a:latin typeface="Times New Roman" pitchFamily="18" charset="0"/>
                <a:ea typeface="Segoe UI Symbol" pitchFamily="34" charset="0"/>
                <a:cs typeface="Times New Roman" pitchFamily="18" charset="0"/>
              </a:rPr>
              <a:t>(toliau – KMI)</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7794</TotalTime>
  <Words>907</Words>
  <Application>Microsoft Office PowerPoint</Application>
  <PresentationFormat>Demonstracija ekrane (4:3)</PresentationFormat>
  <Paragraphs>77</Paragraphs>
  <Slides>22</Slides>
  <Notes>1</Notes>
  <HiddenSlides>8</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22</vt:i4>
      </vt:variant>
    </vt:vector>
  </HeadingPairs>
  <TitlesOfParts>
    <vt:vector size="30" baseType="lpstr">
      <vt:lpstr>Arial</vt:lpstr>
      <vt:lpstr>Calibri</vt:lpstr>
      <vt:lpstr>Calibri Light</vt:lpstr>
      <vt:lpstr>Montserrat Medium</vt:lpstr>
      <vt:lpstr>Rando</vt:lpstr>
      <vt:lpstr>Space Grotesk Medium</vt:lpstr>
      <vt:lpstr>Times New Roman</vt:lpstr>
      <vt:lpstr>Office Theme</vt:lpstr>
      <vt:lpstr>„PowerPoint“ pateiktis</vt:lpstr>
      <vt:lpstr>„PowerPoint“ pateiktis</vt:lpstr>
      <vt:lpstr>Neringos savivaldybės ikimokyklinio ugdymo įstaigų ugdytinių, bendrojo lavinimo mokyklų moksleivių skaičius 2025 m.</vt:lpstr>
      <vt:lpstr>„PowerPoint“ pateiktis</vt:lpstr>
      <vt:lpstr>Neringos gimnaziją lankančių pasitikrinusiųjų ir nepasitikrinusiųjų sveikatą moksleivių pokyčiai 2021-2025 m. (proc.)</vt:lpstr>
      <vt:lpstr>Neringos gimnazijos Juodkrantės skyriaus pasitikrinusiųjų ir nepasitikrinusiųjų sveikatą moksleivių pokyčiai 2021-2025 m. (proc.)</vt:lpstr>
      <vt:lpstr>Neringos gimnaziją lankančių moksleivių bendrosios ir specialiosios rekomendacijos, pritaikytas maitinimas 2021-2025 m. (proc.)</vt:lpstr>
      <vt:lpstr>Neringos gimnazijos Juodkrantės skyrių lankančių moksleivių bendrosios ir specialiosios rekomendacijos, pritaikytas maitinimas 2021-2025 m.m. (proc.)</vt:lpstr>
      <vt:lpstr>Kūno masės indeksas  (toliau – KMI)</vt:lpstr>
      <vt:lpstr>Neringos gimnazijos moksleivių pasiskirstymas pagal KMI,  2021-2025 m. (proc.)</vt:lpstr>
      <vt:lpstr>Neringos gimnazijos Juodkrantės skyriaus moksleivių pasiskirstymas pagal KMI,  2021-2025 m. (proc.)</vt:lpstr>
      <vt:lpstr>Fizinio lavinimo grupės</vt:lpstr>
      <vt:lpstr>Neringos gimnazijos moksleivių pasiskirstymas pagal fizinio ugdymo grupes  2021-2025 m. (proc.)</vt:lpstr>
      <vt:lpstr>Neringos gimnazijos Juodkrantės skyriaus moksleivių pasiskirstymas pagal fizinio ugdymo grupes  2021-2025 m. (proc.)</vt:lpstr>
      <vt:lpstr>Dantų būklė</vt:lpstr>
      <vt:lpstr>Neringos gimnazijos moksleivių dantų ėduonies intensyvumo (kpi+KPI) indeksas  2021-2025 m.</vt:lpstr>
      <vt:lpstr>Neringos gimnazijos moksleiviai turintys sveikus dantis,  2024-2025 m.m.</vt:lpstr>
      <vt:lpstr>Neringos gimnazijos Juodkrantės skyriaus moksleivių dantų ėduonies intensyvumo (kpi+KPI) indeksas  2021-2025 m.</vt:lpstr>
      <vt:lpstr>Neringos gimnazijos Juodkrantės skyriaus  moksleiviai turintys sveikus dantis,  2024-2025 m.m.</vt:lpstr>
      <vt:lpstr> Apibendrinimas </vt:lpstr>
      <vt:lpstr> Rekomendacijos </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dc:creator>
  <cp:lastModifiedBy>User</cp:lastModifiedBy>
  <cp:revision>751</cp:revision>
  <cp:lastPrinted>2016-02-24T09:08:25Z</cp:lastPrinted>
  <dcterms:created xsi:type="dcterms:W3CDTF">2011-12-01T08:20:02Z</dcterms:created>
  <dcterms:modified xsi:type="dcterms:W3CDTF">2026-01-07T18:51:19Z</dcterms:modified>
</cp:coreProperties>
</file>