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notesSlides/notesSlide1.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72" r:id="rId2"/>
    <p:sldId id="275" r:id="rId3"/>
    <p:sldId id="276" r:id="rId4"/>
    <p:sldId id="349" r:id="rId5"/>
    <p:sldId id="277" r:id="rId6"/>
    <p:sldId id="297" r:id="rId7"/>
    <p:sldId id="338" r:id="rId8"/>
    <p:sldId id="340" r:id="rId9"/>
    <p:sldId id="333" r:id="rId10"/>
    <p:sldId id="299" r:id="rId11"/>
    <p:sldId id="280" r:id="rId12"/>
    <p:sldId id="344" r:id="rId13"/>
    <p:sldId id="300" r:id="rId14"/>
    <p:sldId id="326" r:id="rId15"/>
    <p:sldId id="342" r:id="rId16"/>
    <p:sldId id="334" r:id="rId17"/>
    <p:sldId id="335" r:id="rId18"/>
    <p:sldId id="345" r:id="rId19"/>
    <p:sldId id="284" r:id="rId20"/>
    <p:sldId id="348" r:id="rId21"/>
    <p:sldId id="332" r:id="rId22"/>
    <p:sldId id="347"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p:cViewPr varScale="1">
        <p:scale>
          <a:sx n="78" d="100"/>
          <a:sy n="78" d="100"/>
        </p:scale>
        <p:origin x="1579"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7.533039272868669E-2"/>
          <c:y val="4.1999238615074846E-2"/>
          <c:w val="0.57991396908719739"/>
          <c:h val="0.85381762952989226"/>
        </c:manualLayout>
      </c:layout>
      <c:bar3DChart>
        <c:barDir val="col"/>
        <c:grouping val="stacked"/>
        <c:varyColors val="0"/>
        <c:ser>
          <c:idx val="0"/>
          <c:order val="0"/>
          <c:tx>
            <c:strRef>
              <c:f>Lapas1!$B$1</c:f>
              <c:strCache>
                <c:ptCount val="1"/>
                <c:pt idx="0">
                  <c:v>Pasitikrinusių sveikatą dalis</c:v>
                </c:pt>
              </c:strCache>
            </c:strRef>
          </c:tx>
          <c:invertIfNegative val="0"/>
          <c:dLbls>
            <c:dLbl>
              <c:idx val="0"/>
              <c:layout>
                <c:manualLayout>
                  <c:x val="4.6296296296296294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5F-43B4-855A-0F2C34236697}"/>
                </c:ext>
              </c:extLst>
            </c:dLbl>
            <c:dLbl>
              <c:idx val="1"/>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5F-43B4-855A-0F2C34236697}"/>
                </c:ext>
              </c:extLst>
            </c:dLbl>
            <c:dLbl>
              <c:idx val="2"/>
              <c:layout>
                <c:manualLayout>
                  <c:x val="1.8518518518518517E-2"/>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Lapas1!$A$2:$A$5</c:f>
              <c:numCache>
                <c:formatCode>General</c:formatCode>
                <c:ptCount val="4"/>
                <c:pt idx="0">
                  <c:v>2021</c:v>
                </c:pt>
                <c:pt idx="1">
                  <c:v>2022</c:v>
                </c:pt>
                <c:pt idx="2">
                  <c:v>2023</c:v>
                </c:pt>
                <c:pt idx="3">
                  <c:v>2024</c:v>
                </c:pt>
              </c:numCache>
            </c:numRef>
          </c:cat>
          <c:val>
            <c:numRef>
              <c:f>Lapas1!$B$2:$B$5</c:f>
              <c:numCache>
                <c:formatCode>General</c:formatCode>
                <c:ptCount val="4"/>
                <c:pt idx="0">
                  <c:v>95</c:v>
                </c:pt>
                <c:pt idx="1">
                  <c:v>82</c:v>
                </c:pt>
                <c:pt idx="2">
                  <c:v>100</c:v>
                </c:pt>
                <c:pt idx="3">
                  <c:v>100</c:v>
                </c:pt>
              </c:numCache>
            </c:numRef>
          </c:val>
          <c:extLst>
            <c:ext xmlns:c16="http://schemas.microsoft.com/office/drawing/2014/chart" uri="{C3380CC4-5D6E-409C-BE32-E72D297353CC}">
              <c16:uniqueId val="{00000003-405F-43B4-855A-0F2C34236697}"/>
            </c:ext>
          </c:extLst>
        </c:ser>
        <c:ser>
          <c:idx val="1"/>
          <c:order val="1"/>
          <c:tx>
            <c:strRef>
              <c:f>Lapas1!$C$1</c:f>
              <c:strCache>
                <c:ptCount val="1"/>
                <c:pt idx="0">
                  <c:v>Nepasitikrinusių sveikatą dalis</c:v>
                </c:pt>
              </c:strCache>
            </c:strRef>
          </c:tx>
          <c:invertIfNegative val="0"/>
          <c:dLbls>
            <c:dLbl>
              <c:idx val="1"/>
              <c:layout>
                <c:manualLayout>
                  <c:x val="9.2592592592592587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5F-43B4-855A-0F2C34236697}"/>
                </c:ext>
              </c:extLst>
            </c:dLbl>
            <c:dLbl>
              <c:idx val="2"/>
              <c:delete val="1"/>
              <c:extLst>
                <c:ext xmlns:c15="http://schemas.microsoft.com/office/drawing/2012/chart" uri="{CE6537A1-D6FC-4f65-9D91-7224C49458BB}"/>
                <c:ext xmlns:c16="http://schemas.microsoft.com/office/drawing/2014/chart" uri="{C3380CC4-5D6E-409C-BE32-E72D297353CC}">
                  <c16:uniqueId val="{00000005-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Lapas1!$A$2:$A$5</c:f>
              <c:numCache>
                <c:formatCode>General</c:formatCode>
                <c:ptCount val="4"/>
                <c:pt idx="0">
                  <c:v>2021</c:v>
                </c:pt>
                <c:pt idx="1">
                  <c:v>2022</c:v>
                </c:pt>
                <c:pt idx="2">
                  <c:v>2023</c:v>
                </c:pt>
                <c:pt idx="3">
                  <c:v>2024</c:v>
                </c:pt>
              </c:numCache>
            </c:numRef>
          </c:cat>
          <c:val>
            <c:numRef>
              <c:f>Lapas1!$C$2:$C$5</c:f>
              <c:numCache>
                <c:formatCode>General</c:formatCode>
                <c:ptCount val="4"/>
                <c:pt idx="0">
                  <c:v>5</c:v>
                </c:pt>
                <c:pt idx="1">
                  <c:v>18</c:v>
                </c:pt>
                <c:pt idx="2">
                  <c:v>0</c:v>
                </c:pt>
                <c:pt idx="3">
                  <c:v>0</c:v>
                </c:pt>
              </c:numCache>
            </c:numRef>
          </c:val>
          <c:extLst>
            <c:ext xmlns:c16="http://schemas.microsoft.com/office/drawing/2014/chart" uri="{C3380CC4-5D6E-409C-BE32-E72D297353CC}">
              <c16:uniqueId val="{00000006-405F-43B4-855A-0F2C34236697}"/>
            </c:ext>
          </c:extLst>
        </c:ser>
        <c:dLbls>
          <c:showLegendKey val="0"/>
          <c:showVal val="0"/>
          <c:showCatName val="0"/>
          <c:showSerName val="0"/>
          <c:showPercent val="0"/>
          <c:showBubbleSize val="0"/>
        </c:dLbls>
        <c:gapWidth val="150"/>
        <c:shape val="cylinder"/>
        <c:axId val="134096000"/>
        <c:axId val="134097536"/>
        <c:axId val="0"/>
      </c:bar3DChart>
      <c:catAx>
        <c:axId val="13409600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en-US"/>
          </a:p>
        </c:txPr>
        <c:crossAx val="134097536"/>
        <c:crosses val="autoZero"/>
        <c:auto val="1"/>
        <c:lblAlgn val="ctr"/>
        <c:lblOffset val="100"/>
        <c:noMultiLvlLbl val="0"/>
      </c:catAx>
      <c:valAx>
        <c:axId val="13409753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134096000"/>
        <c:crosses val="autoZero"/>
        <c:crossBetween val="between"/>
      </c:valAx>
    </c:plotArea>
    <c:legend>
      <c:legendPos val="r"/>
      <c:layout>
        <c:manualLayout>
          <c:xMode val="edge"/>
          <c:yMode val="edge"/>
          <c:x val="0.67221967045785946"/>
          <c:y val="0.38082436820628007"/>
          <c:w val="0.31852107028288129"/>
          <c:h val="0.25518723860535314"/>
        </c:manualLayout>
      </c:layout>
      <c:overlay val="0"/>
      <c:txPr>
        <a:bodyPr/>
        <a:lstStyle/>
        <a:p>
          <a:pPr>
            <a:defRPr>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sz="1600" b="1" i="0" u="none" strike="noStrike" kern="1200" spc="0" baseline="0" dirty="0" err="1">
                <a:solidFill>
                  <a:prstClr val="black">
                    <a:lumMod val="65000"/>
                    <a:lumOff val="35000"/>
                  </a:prstClr>
                </a:solidFill>
                <a:effectLst/>
                <a:latin typeface="Times New Roman" panose="02020603050405020304" pitchFamily="18" charset="0"/>
                <a:cs typeface="Times New Roman" panose="02020603050405020304" pitchFamily="18" charset="0"/>
              </a:rPr>
              <a:t>Ugdytini</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ų dalis (proc.)</a:t>
            </a:r>
            <a:r>
              <a:rPr lang="en-US"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 ir</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 kpi</a:t>
            </a:r>
            <a:r>
              <a:rPr lang="en-US"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+KPI </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indekso </a:t>
            </a:r>
            <a:r>
              <a:rPr lang="en-US" sz="1600" b="1" i="0" u="none" strike="noStrike" kern="1200" spc="0" baseline="0" dirty="0" err="1">
                <a:solidFill>
                  <a:prstClr val="black">
                    <a:lumMod val="65000"/>
                    <a:lumOff val="35000"/>
                  </a:prstClr>
                </a:solidFill>
                <a:effectLst/>
                <a:latin typeface="Times New Roman" panose="02020603050405020304" pitchFamily="18" charset="0"/>
                <a:cs typeface="Times New Roman" panose="02020603050405020304" pitchFamily="18" charset="0"/>
              </a:rPr>
              <a:t>reik</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šmės pasiskirstymas</a:t>
            </a:r>
            <a:r>
              <a:rPr lang="en-US"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en-US" dirty="0"/>
              <a:t> </a:t>
            </a:r>
          </a:p>
        </c:rich>
      </c:tx>
      <c:layout>
        <c:manualLayout>
          <c:xMode val="edge"/>
          <c:yMode val="edge"/>
          <c:x val="0.19167951418293416"/>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7.2130293344688609E-2"/>
          <c:y val="0.12198595208313288"/>
          <c:w val="0.89251964506598558"/>
          <c:h val="0.57972954028040224"/>
        </c:manualLayout>
      </c:layout>
      <c:barChart>
        <c:barDir val="col"/>
        <c:grouping val="clustered"/>
        <c:varyColors val="0"/>
        <c:ser>
          <c:idx val="0"/>
          <c:order val="0"/>
          <c:tx>
            <c:strRef>
              <c:f>Sheet1!$B$1</c:f>
              <c:strCache>
                <c:ptCount val="1"/>
                <c:pt idx="0">
                  <c:v>2021 m.</c:v>
                </c:pt>
              </c:strCache>
            </c:strRef>
          </c:tx>
          <c:spPr>
            <a:solidFill>
              <a:schemeClr val="accent1"/>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Sheet1!$B$2:$B$6</c:f>
              <c:numCache>
                <c:formatCode>General</c:formatCode>
                <c:ptCount val="5"/>
                <c:pt idx="0">
                  <c:v>30</c:v>
                </c:pt>
                <c:pt idx="1">
                  <c:v>20</c:v>
                </c:pt>
                <c:pt idx="2">
                  <c:v>30</c:v>
                </c:pt>
                <c:pt idx="3">
                  <c:v>0</c:v>
                </c:pt>
                <c:pt idx="4">
                  <c:v>20</c:v>
                </c:pt>
              </c:numCache>
            </c:numRef>
          </c:val>
          <c:extLst>
            <c:ext xmlns:c16="http://schemas.microsoft.com/office/drawing/2014/chart" uri="{C3380CC4-5D6E-409C-BE32-E72D297353CC}">
              <c16:uniqueId val="{00000000-C782-4391-8835-CB1F9E9EDD42}"/>
            </c:ext>
          </c:extLst>
        </c:ser>
        <c:ser>
          <c:idx val="1"/>
          <c:order val="1"/>
          <c:tx>
            <c:strRef>
              <c:f>Sheet1!$C$1</c:f>
              <c:strCache>
                <c:ptCount val="1"/>
                <c:pt idx="0">
                  <c:v>2022 m.</c:v>
                </c:pt>
              </c:strCache>
            </c:strRef>
          </c:tx>
          <c:spPr>
            <a:solidFill>
              <a:schemeClr val="accent2"/>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Sheet1!$C$2:$C$6</c:f>
              <c:numCache>
                <c:formatCode>General</c:formatCode>
                <c:ptCount val="5"/>
                <c:pt idx="0">
                  <c:v>25</c:v>
                </c:pt>
                <c:pt idx="1">
                  <c:v>13</c:v>
                </c:pt>
                <c:pt idx="2">
                  <c:v>13</c:v>
                </c:pt>
                <c:pt idx="3">
                  <c:v>13</c:v>
                </c:pt>
                <c:pt idx="4">
                  <c:v>38</c:v>
                </c:pt>
              </c:numCache>
            </c:numRef>
          </c:val>
          <c:extLst>
            <c:ext xmlns:c16="http://schemas.microsoft.com/office/drawing/2014/chart" uri="{C3380CC4-5D6E-409C-BE32-E72D297353CC}">
              <c16:uniqueId val="{00000001-C782-4391-8835-CB1F9E9EDD42}"/>
            </c:ext>
          </c:extLst>
        </c:ser>
        <c:ser>
          <c:idx val="2"/>
          <c:order val="2"/>
          <c:tx>
            <c:strRef>
              <c:f>Sheet1!$D$1</c:f>
              <c:strCache>
                <c:ptCount val="1"/>
                <c:pt idx="0">
                  <c:v>2023 m.</c:v>
                </c:pt>
              </c:strCache>
            </c:strRef>
          </c:tx>
          <c:spPr>
            <a:solidFill>
              <a:schemeClr val="accent3"/>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Sheet1!$D$2:$D$6</c:f>
              <c:numCache>
                <c:formatCode>General</c:formatCode>
                <c:ptCount val="5"/>
                <c:pt idx="0">
                  <c:v>58</c:v>
                </c:pt>
                <c:pt idx="1">
                  <c:v>11</c:v>
                </c:pt>
                <c:pt idx="2">
                  <c:v>11</c:v>
                </c:pt>
                <c:pt idx="3">
                  <c:v>16</c:v>
                </c:pt>
                <c:pt idx="4">
                  <c:v>5</c:v>
                </c:pt>
              </c:numCache>
            </c:numRef>
          </c:val>
          <c:extLst>
            <c:ext xmlns:c16="http://schemas.microsoft.com/office/drawing/2014/chart" uri="{C3380CC4-5D6E-409C-BE32-E72D297353CC}">
              <c16:uniqueId val="{00000002-C782-4391-8835-CB1F9E9EDD42}"/>
            </c:ext>
          </c:extLst>
        </c:ser>
        <c:ser>
          <c:idx val="3"/>
          <c:order val="3"/>
          <c:tx>
            <c:strRef>
              <c:f>Sheet1!$E$1</c:f>
              <c:strCache>
                <c:ptCount val="1"/>
                <c:pt idx="0">
                  <c:v>2024 m.</c:v>
                </c:pt>
              </c:strCache>
            </c:strRef>
          </c:tx>
          <c:spPr>
            <a:solidFill>
              <a:schemeClr val="accent4"/>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Sheet1!$E$2:$E$6</c:f>
              <c:numCache>
                <c:formatCode>General</c:formatCode>
                <c:ptCount val="5"/>
                <c:pt idx="0">
                  <c:v>75</c:v>
                </c:pt>
                <c:pt idx="1">
                  <c:v>6</c:v>
                </c:pt>
                <c:pt idx="2">
                  <c:v>6</c:v>
                </c:pt>
                <c:pt idx="3">
                  <c:v>0</c:v>
                </c:pt>
                <c:pt idx="4">
                  <c:v>13</c:v>
                </c:pt>
              </c:numCache>
            </c:numRef>
          </c:val>
          <c:extLst>
            <c:ext xmlns:c16="http://schemas.microsoft.com/office/drawing/2014/chart" uri="{C3380CC4-5D6E-409C-BE32-E72D297353CC}">
              <c16:uniqueId val="{00000003-C782-4391-8835-CB1F9E9EDD42}"/>
            </c:ext>
          </c:extLst>
        </c:ser>
        <c:dLbls>
          <c:showLegendKey val="0"/>
          <c:showVal val="0"/>
          <c:showCatName val="0"/>
          <c:showSerName val="0"/>
          <c:showPercent val="0"/>
          <c:showBubbleSize val="0"/>
        </c:dLbls>
        <c:gapWidth val="219"/>
        <c:axId val="1239171856"/>
        <c:axId val="1183174272"/>
      </c:barChart>
      <c:catAx>
        <c:axId val="123917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3174272"/>
        <c:crosses val="autoZero"/>
        <c:auto val="1"/>
        <c:lblAlgn val="ctr"/>
        <c:lblOffset val="100"/>
        <c:noMultiLvlLbl val="0"/>
      </c:catAx>
      <c:valAx>
        <c:axId val="118317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917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Lapas1!$B$1</c:f>
              <c:strCache>
                <c:ptCount val="1"/>
                <c:pt idx="0">
                  <c:v>Pasitikrinusių sveikatą dalis</c:v>
                </c:pt>
              </c:strCache>
            </c:strRef>
          </c:tx>
          <c:invertIfNegative val="0"/>
          <c:dLbls>
            <c:dLbl>
              <c:idx val="0"/>
              <c:layout>
                <c:manualLayout>
                  <c:x val="4.6296296296296294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5F-43B4-855A-0F2C34236697}"/>
                </c:ext>
              </c:extLst>
            </c:dLbl>
            <c:dLbl>
              <c:idx val="1"/>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5F-43B4-855A-0F2C34236697}"/>
                </c:ext>
              </c:extLst>
            </c:dLbl>
            <c:dLbl>
              <c:idx val="2"/>
              <c:layout>
                <c:manualLayout>
                  <c:x val="1.8518518518518517E-2"/>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Lapas1!$A$2:$A$5</c:f>
              <c:numCache>
                <c:formatCode>General</c:formatCode>
                <c:ptCount val="4"/>
                <c:pt idx="0">
                  <c:v>2021</c:v>
                </c:pt>
                <c:pt idx="1">
                  <c:v>2022</c:v>
                </c:pt>
                <c:pt idx="2">
                  <c:v>2023</c:v>
                </c:pt>
                <c:pt idx="3">
                  <c:v>2024</c:v>
                </c:pt>
              </c:numCache>
            </c:numRef>
          </c:cat>
          <c:val>
            <c:numRef>
              <c:f>Lapas1!$B$2:$B$5</c:f>
              <c:numCache>
                <c:formatCode>General</c:formatCode>
                <c:ptCount val="4"/>
                <c:pt idx="0">
                  <c:v>84</c:v>
                </c:pt>
                <c:pt idx="1">
                  <c:v>100</c:v>
                </c:pt>
                <c:pt idx="2">
                  <c:v>100</c:v>
                </c:pt>
                <c:pt idx="3">
                  <c:v>100</c:v>
                </c:pt>
              </c:numCache>
            </c:numRef>
          </c:val>
          <c:extLst>
            <c:ext xmlns:c16="http://schemas.microsoft.com/office/drawing/2014/chart" uri="{C3380CC4-5D6E-409C-BE32-E72D297353CC}">
              <c16:uniqueId val="{00000003-405F-43B4-855A-0F2C34236697}"/>
            </c:ext>
          </c:extLst>
        </c:ser>
        <c:ser>
          <c:idx val="1"/>
          <c:order val="1"/>
          <c:tx>
            <c:strRef>
              <c:f>Lapas1!$C$1</c:f>
              <c:strCache>
                <c:ptCount val="1"/>
                <c:pt idx="0">
                  <c:v>Nepasitikrinusių sveikatą dalis</c:v>
                </c:pt>
              </c:strCache>
            </c:strRef>
          </c:tx>
          <c:invertIfNegative val="0"/>
          <c:dLbls>
            <c:dLbl>
              <c:idx val="1"/>
              <c:layout>
                <c:manualLayout>
                  <c:x val="9.2592592592592587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5F-43B4-855A-0F2C34236697}"/>
                </c:ext>
              </c:extLst>
            </c:dLbl>
            <c:dLbl>
              <c:idx val="2"/>
              <c:layout>
                <c:manualLayout>
                  <c:x val="7.716049382716049E-3"/>
                  <c:y val="-1.4030163304472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Lapas1!$A$2:$A$5</c:f>
              <c:numCache>
                <c:formatCode>General</c:formatCode>
                <c:ptCount val="4"/>
                <c:pt idx="0">
                  <c:v>2021</c:v>
                </c:pt>
                <c:pt idx="1">
                  <c:v>2022</c:v>
                </c:pt>
                <c:pt idx="2">
                  <c:v>2023</c:v>
                </c:pt>
                <c:pt idx="3">
                  <c:v>2024</c:v>
                </c:pt>
              </c:numCache>
            </c:numRef>
          </c:cat>
          <c:val>
            <c:numRef>
              <c:f>Lapas1!$C$2:$C$5</c:f>
              <c:numCache>
                <c:formatCode>General</c:formatCode>
                <c:ptCount val="4"/>
                <c:pt idx="0">
                  <c:v>16</c:v>
                </c:pt>
                <c:pt idx="1">
                  <c:v>0</c:v>
                </c:pt>
                <c:pt idx="2">
                  <c:v>0</c:v>
                </c:pt>
                <c:pt idx="3">
                  <c:v>0</c:v>
                </c:pt>
              </c:numCache>
            </c:numRef>
          </c:val>
          <c:extLst>
            <c:ext xmlns:c16="http://schemas.microsoft.com/office/drawing/2014/chart" uri="{C3380CC4-5D6E-409C-BE32-E72D297353CC}">
              <c16:uniqueId val="{00000006-405F-43B4-855A-0F2C34236697}"/>
            </c:ext>
          </c:extLst>
        </c:ser>
        <c:dLbls>
          <c:showLegendKey val="0"/>
          <c:showVal val="0"/>
          <c:showCatName val="0"/>
          <c:showSerName val="0"/>
          <c:showPercent val="0"/>
          <c:showBubbleSize val="0"/>
        </c:dLbls>
        <c:gapWidth val="150"/>
        <c:shape val="cylinder"/>
        <c:axId val="134096000"/>
        <c:axId val="134097536"/>
        <c:axId val="0"/>
      </c:bar3DChart>
      <c:catAx>
        <c:axId val="13409600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en-US"/>
          </a:p>
        </c:txPr>
        <c:crossAx val="134097536"/>
        <c:crosses val="autoZero"/>
        <c:auto val="1"/>
        <c:lblAlgn val="ctr"/>
        <c:lblOffset val="100"/>
        <c:noMultiLvlLbl val="0"/>
      </c:catAx>
      <c:valAx>
        <c:axId val="13409753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134096000"/>
        <c:crosses val="autoZero"/>
        <c:crossBetween val="between"/>
      </c:valAx>
    </c:plotArea>
    <c:legend>
      <c:legendPos val="r"/>
      <c:overlay val="0"/>
      <c:txPr>
        <a:bodyPr/>
        <a:lstStyle/>
        <a:p>
          <a:pPr>
            <a:defRPr>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50490422423047665"/>
          <c:y val="3.7466136448058317E-2"/>
          <c:w val="0.46598856882473988"/>
          <c:h val="0.78590786243188004"/>
        </c:manualLayout>
      </c:layout>
      <c:bar3DChart>
        <c:barDir val="bar"/>
        <c:grouping val="clustered"/>
        <c:varyColors val="0"/>
        <c:ser>
          <c:idx val="0"/>
          <c:order val="0"/>
          <c:tx>
            <c:strRef>
              <c:f>Lapas1!$B$1</c:f>
              <c:strCache>
                <c:ptCount val="1"/>
                <c:pt idx="0">
                  <c:v>2024 m.</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Lapas1!$A$3:$A$5</c:f>
              <c:strCache>
                <c:ptCount val="3"/>
                <c:pt idx="0">
                  <c:v>Vaikų, kuriems nurodytos bendrosios rekomendacijos, dalis (proc.)</c:v>
                </c:pt>
                <c:pt idx="1">
                  <c:v>Vaikų, kuriems nurodytos specialiosios rekomendacijos, dalis (proc.)</c:v>
                </c:pt>
                <c:pt idx="2">
                  <c:v>Vaikų, kuriems pritaikytas maitinimas, dalis (proc.)</c:v>
                </c:pt>
              </c:strCache>
            </c:strRef>
          </c:cat>
          <c:val>
            <c:numRef>
              <c:f>Lapas1!$B$3:$B$5</c:f>
              <c:numCache>
                <c:formatCode>General</c:formatCode>
                <c:ptCount val="3"/>
                <c:pt idx="0">
                  <c:v>4</c:v>
                </c:pt>
                <c:pt idx="1">
                  <c:v>0</c:v>
                </c:pt>
                <c:pt idx="2">
                  <c:v>0</c:v>
                </c:pt>
              </c:numCache>
            </c:numRef>
          </c:val>
          <c:extLst>
            <c:ext xmlns:c16="http://schemas.microsoft.com/office/drawing/2014/chart" uri="{C3380CC4-5D6E-409C-BE32-E72D297353CC}">
              <c16:uniqueId val="{00000000-17B7-4A15-93DB-9D2595B188B1}"/>
            </c:ext>
          </c:extLst>
        </c:ser>
        <c:ser>
          <c:idx val="1"/>
          <c:order val="1"/>
          <c:tx>
            <c:strRef>
              <c:f>Lapas1!$C$1</c:f>
              <c:strCache>
                <c:ptCount val="1"/>
                <c:pt idx="0">
                  <c:v>2023 m.</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Lapas1!$A$3:$A$5</c:f>
              <c:strCache>
                <c:ptCount val="3"/>
                <c:pt idx="0">
                  <c:v>Vaikų, kuriems nurodytos bendrosios rekomendacijos, dalis (proc.)</c:v>
                </c:pt>
                <c:pt idx="1">
                  <c:v>Vaikų, kuriems nurodytos specialiosios rekomendacijos, dalis (proc.)</c:v>
                </c:pt>
                <c:pt idx="2">
                  <c:v>Vaikų, kuriems pritaikytas maitinimas, dalis (proc.)</c:v>
                </c:pt>
              </c:strCache>
            </c:strRef>
          </c:cat>
          <c:val>
            <c:numRef>
              <c:f>Lapas1!$C$3:$C$5</c:f>
              <c:numCache>
                <c:formatCode>General</c:formatCode>
                <c:ptCount val="3"/>
                <c:pt idx="0">
                  <c:v>3</c:v>
                </c:pt>
                <c:pt idx="1">
                  <c:v>1</c:v>
                </c:pt>
                <c:pt idx="2">
                  <c:v>0</c:v>
                </c:pt>
              </c:numCache>
            </c:numRef>
          </c:val>
          <c:extLst>
            <c:ext xmlns:c16="http://schemas.microsoft.com/office/drawing/2014/chart" uri="{C3380CC4-5D6E-409C-BE32-E72D297353CC}">
              <c16:uniqueId val="{00000001-17B7-4A15-93DB-9D2595B188B1}"/>
            </c:ext>
          </c:extLst>
        </c:ser>
        <c:ser>
          <c:idx val="2"/>
          <c:order val="2"/>
          <c:tx>
            <c:strRef>
              <c:f>Lapas1!$D$1</c:f>
              <c:strCache>
                <c:ptCount val="1"/>
                <c:pt idx="0">
                  <c:v>2022 m.</c:v>
                </c:pt>
              </c:strCache>
            </c:strRef>
          </c:tx>
          <c:spPr>
            <a:solidFill>
              <a:schemeClr val="bg1">
                <a:lumMod val="50000"/>
              </a:schemeClr>
            </a:solidFill>
            <a:ln>
              <a:noFill/>
            </a:ln>
            <a:effectLst/>
            <a:sp3d/>
          </c:spPr>
          <c:invertIfNegative val="0"/>
          <c:dLbls>
            <c:dLbl>
              <c:idx val="3"/>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4631083830957437E-2"/>
                      <c:h val="8.6115566307971417E-2"/>
                    </c:manualLayout>
                  </c15:layout>
                </c:ext>
                <c:ext xmlns:c16="http://schemas.microsoft.com/office/drawing/2014/chart" uri="{C3380CC4-5D6E-409C-BE32-E72D297353CC}">
                  <c16:uniqueId val="{00000000-6F43-4F7D-BFF1-C2120EDED40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Lapas1!$A$3:$A$5</c:f>
              <c:strCache>
                <c:ptCount val="3"/>
                <c:pt idx="0">
                  <c:v>Vaikų, kuriems nurodytos bendrosios rekomendacijos, dalis (proc.)</c:v>
                </c:pt>
                <c:pt idx="1">
                  <c:v>Vaikų, kuriems nurodytos specialiosios rekomendacijos, dalis (proc.)</c:v>
                </c:pt>
                <c:pt idx="2">
                  <c:v>Vaikų, kuriems pritaikytas maitinimas, dalis (proc.)</c:v>
                </c:pt>
              </c:strCache>
            </c:strRef>
          </c:cat>
          <c:val>
            <c:numRef>
              <c:f>Lapas1!$D$3:$D$5</c:f>
              <c:numCache>
                <c:formatCode>General</c:formatCode>
                <c:ptCount val="3"/>
                <c:pt idx="0">
                  <c:v>3</c:v>
                </c:pt>
                <c:pt idx="1">
                  <c:v>1</c:v>
                </c:pt>
                <c:pt idx="2">
                  <c:v>0</c:v>
                </c:pt>
              </c:numCache>
            </c:numRef>
          </c:val>
          <c:extLst>
            <c:ext xmlns:c16="http://schemas.microsoft.com/office/drawing/2014/chart" uri="{C3380CC4-5D6E-409C-BE32-E72D297353CC}">
              <c16:uniqueId val="{00000002-17B7-4A15-93DB-9D2595B188B1}"/>
            </c:ext>
          </c:extLst>
        </c:ser>
        <c:ser>
          <c:idx val="3"/>
          <c:order val="3"/>
          <c:tx>
            <c:strRef>
              <c:f>Lapas1!$E$1</c:f>
              <c:strCache>
                <c:ptCount val="1"/>
                <c:pt idx="0">
                  <c:v>2021 m.</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Lapas1!$A$3:$A$5</c:f>
              <c:strCache>
                <c:ptCount val="3"/>
                <c:pt idx="0">
                  <c:v>Vaikų, kuriems nurodytos bendrosios rekomendacijos, dalis (proc.)</c:v>
                </c:pt>
                <c:pt idx="1">
                  <c:v>Vaikų, kuriems nurodytos specialiosios rekomendacijos, dalis (proc.)</c:v>
                </c:pt>
                <c:pt idx="2">
                  <c:v>Vaikų, kuriems pritaikytas maitinimas, dalis (proc.)</c:v>
                </c:pt>
              </c:strCache>
            </c:strRef>
          </c:cat>
          <c:val>
            <c:numRef>
              <c:f>Lapas1!$E$3:$E$5</c:f>
              <c:numCache>
                <c:formatCode>General</c:formatCode>
                <c:ptCount val="3"/>
                <c:pt idx="0">
                  <c:v>5</c:v>
                </c:pt>
                <c:pt idx="1">
                  <c:v>1</c:v>
                </c:pt>
                <c:pt idx="2">
                  <c:v>0</c:v>
                </c:pt>
              </c:numCache>
            </c:numRef>
          </c:val>
          <c:extLst>
            <c:ext xmlns:c16="http://schemas.microsoft.com/office/drawing/2014/chart" uri="{C3380CC4-5D6E-409C-BE32-E72D297353CC}">
              <c16:uniqueId val="{00000000-8E09-4A61-A7EA-A839F101C84A}"/>
            </c:ext>
          </c:extLst>
        </c:ser>
        <c:dLbls>
          <c:showLegendKey val="0"/>
          <c:showVal val="1"/>
          <c:showCatName val="0"/>
          <c:showSerName val="0"/>
          <c:showPercent val="0"/>
          <c:showBubbleSize val="0"/>
        </c:dLbls>
        <c:gapWidth val="150"/>
        <c:shape val="box"/>
        <c:axId val="134542848"/>
        <c:axId val="134544384"/>
        <c:axId val="0"/>
      </c:bar3DChart>
      <c:catAx>
        <c:axId val="134542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4384"/>
        <c:crosses val="autoZero"/>
        <c:auto val="1"/>
        <c:lblAlgn val="ctr"/>
        <c:lblOffset val="100"/>
        <c:noMultiLvlLbl val="0"/>
      </c:catAx>
      <c:valAx>
        <c:axId val="134544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9972816338055698"/>
          <c:y val="4.060913705583756E-2"/>
          <c:w val="0.46598856882473988"/>
          <c:h val="0.76390753527290922"/>
        </c:manualLayout>
      </c:layout>
      <c:bar3DChart>
        <c:barDir val="bar"/>
        <c:grouping val="clustered"/>
        <c:varyColors val="0"/>
        <c:ser>
          <c:idx val="0"/>
          <c:order val="0"/>
          <c:tx>
            <c:strRef>
              <c:f>Lapas1!$B$1</c:f>
              <c:strCache>
                <c:ptCount val="1"/>
                <c:pt idx="0">
                  <c:v>2024 m.</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Lapas1!$B$2:$B$5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0-17B7-4A15-93DB-9D2595B188B1}"/>
            </c:ext>
          </c:extLst>
        </c:ser>
        <c:ser>
          <c:idx val="1"/>
          <c:order val="1"/>
          <c:tx>
            <c:strRef>
              <c:f>Lapas1!$C$1</c:f>
              <c:strCache>
                <c:ptCount val="1"/>
                <c:pt idx="0">
                  <c:v>2023 m.</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Lapas1!$C$2:$C$5</c:f>
              <c:numCache>
                <c:formatCode>General</c:formatCode>
                <c:ptCount val="4"/>
                <c:pt idx="0">
                  <c:v>100</c:v>
                </c:pt>
                <c:pt idx="1">
                  <c:v>0</c:v>
                </c:pt>
                <c:pt idx="2">
                  <c:v>0</c:v>
                </c:pt>
                <c:pt idx="3">
                  <c:v>5</c:v>
                </c:pt>
              </c:numCache>
            </c:numRef>
          </c:val>
          <c:extLst>
            <c:ext xmlns:c16="http://schemas.microsoft.com/office/drawing/2014/chart" uri="{C3380CC4-5D6E-409C-BE32-E72D297353CC}">
              <c16:uniqueId val="{00000001-17B7-4A15-93DB-9D2595B188B1}"/>
            </c:ext>
          </c:extLst>
        </c:ser>
        <c:ser>
          <c:idx val="2"/>
          <c:order val="2"/>
          <c:tx>
            <c:strRef>
              <c:f>Lapas1!$D$1</c:f>
              <c:strCache>
                <c:ptCount val="1"/>
                <c:pt idx="0">
                  <c:v>2022 m.</c:v>
                </c:pt>
              </c:strCache>
            </c:strRef>
          </c:tx>
          <c:spPr>
            <a:solidFill>
              <a:schemeClr val="bg1">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Lapas1!$D$2:$D$5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2-17B7-4A15-93DB-9D2595B188B1}"/>
            </c:ext>
          </c:extLst>
        </c:ser>
        <c:ser>
          <c:idx val="3"/>
          <c:order val="3"/>
          <c:tx>
            <c:strRef>
              <c:f>Lapas1!$E$1</c:f>
              <c:strCache>
                <c:ptCount val="1"/>
                <c:pt idx="0">
                  <c:v>2021 m.</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Lapas1!$E$2:$E$5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0-90A4-41B9-B2E2-86E1B7FE4197}"/>
            </c:ext>
          </c:extLst>
        </c:ser>
        <c:dLbls>
          <c:showLegendKey val="0"/>
          <c:showVal val="1"/>
          <c:showCatName val="0"/>
          <c:showSerName val="0"/>
          <c:showPercent val="0"/>
          <c:showBubbleSize val="0"/>
        </c:dLbls>
        <c:gapWidth val="150"/>
        <c:shape val="box"/>
        <c:axId val="134542848"/>
        <c:axId val="134544384"/>
        <c:axId val="0"/>
      </c:bar3DChart>
      <c:catAx>
        <c:axId val="134542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4384"/>
        <c:crosses val="autoZero"/>
        <c:auto val="1"/>
        <c:lblAlgn val="ctr"/>
        <c:lblOffset val="100"/>
        <c:noMultiLvlLbl val="0"/>
      </c:catAx>
      <c:valAx>
        <c:axId val="134544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Lapas1!$A$2:$A$5</c:f>
              <c:strCache>
                <c:ptCount val="4"/>
                <c:pt idx="0">
                  <c:v>Per mažas</c:v>
                </c:pt>
                <c:pt idx="1">
                  <c:v>Normalus</c:v>
                </c:pt>
                <c:pt idx="2">
                  <c:v>Antsvoris</c:v>
                </c:pt>
                <c:pt idx="3">
                  <c:v>Nutukimas</c:v>
                </c:pt>
              </c:strCache>
            </c:strRef>
          </c:cat>
          <c:val>
            <c:numRef>
              <c:f>Lapas1!$B$2:$B$5</c:f>
              <c:numCache>
                <c:formatCode>0.0</c:formatCode>
                <c:ptCount val="4"/>
                <c:pt idx="0">
                  <c:v>13</c:v>
                </c:pt>
                <c:pt idx="1">
                  <c:v>64</c:v>
                </c:pt>
                <c:pt idx="2">
                  <c:v>15</c:v>
                </c:pt>
                <c:pt idx="3">
                  <c:v>8</c:v>
                </c:pt>
              </c:numCache>
            </c:numRef>
          </c:val>
          <c:extLst>
            <c:ext xmlns:c16="http://schemas.microsoft.com/office/drawing/2014/chart" uri="{C3380CC4-5D6E-409C-BE32-E72D297353CC}">
              <c16:uniqueId val="{00000000-D82E-4894-8141-C5B45F4D6CC5}"/>
            </c:ext>
          </c:extLst>
        </c:ser>
        <c:ser>
          <c:idx val="1"/>
          <c:order val="1"/>
          <c:tx>
            <c:strRef>
              <c:f>Lapas1!$C$1</c:f>
              <c:strCache>
                <c:ptCount val="1"/>
                <c:pt idx="0">
                  <c:v>2022 m.</c:v>
                </c:pt>
              </c:strCache>
            </c:strRef>
          </c:tx>
          <c:invertIfNegative val="0"/>
          <c:cat>
            <c:strRef>
              <c:f>Lapas1!$A$2:$A$5</c:f>
              <c:strCache>
                <c:ptCount val="4"/>
                <c:pt idx="0">
                  <c:v>Per mažas</c:v>
                </c:pt>
                <c:pt idx="1">
                  <c:v>Normalus</c:v>
                </c:pt>
                <c:pt idx="2">
                  <c:v>Antsvoris</c:v>
                </c:pt>
                <c:pt idx="3">
                  <c:v>Nutukimas</c:v>
                </c:pt>
              </c:strCache>
            </c:strRef>
          </c:cat>
          <c:val>
            <c:numRef>
              <c:f>Lapas1!$C$2:$C$5</c:f>
              <c:numCache>
                <c:formatCode>0.0</c:formatCode>
                <c:ptCount val="4"/>
                <c:pt idx="0">
                  <c:v>10</c:v>
                </c:pt>
                <c:pt idx="1">
                  <c:v>57</c:v>
                </c:pt>
                <c:pt idx="2">
                  <c:v>24</c:v>
                </c:pt>
                <c:pt idx="3">
                  <c:v>9</c:v>
                </c:pt>
              </c:numCache>
            </c:numRef>
          </c:val>
          <c:extLst>
            <c:ext xmlns:c16="http://schemas.microsoft.com/office/drawing/2014/chart" uri="{C3380CC4-5D6E-409C-BE32-E72D297353CC}">
              <c16:uniqueId val="{00000001-D82E-4894-8141-C5B45F4D6CC5}"/>
            </c:ext>
          </c:extLst>
        </c:ser>
        <c:ser>
          <c:idx val="2"/>
          <c:order val="2"/>
          <c:tx>
            <c:strRef>
              <c:f>Lapas1!$D$1</c:f>
              <c:strCache>
                <c:ptCount val="1"/>
                <c:pt idx="0">
                  <c:v>2023 m.</c:v>
                </c:pt>
              </c:strCache>
            </c:strRef>
          </c:tx>
          <c:invertIfNegative val="0"/>
          <c:cat>
            <c:strRef>
              <c:f>Lapas1!$A$2:$A$5</c:f>
              <c:strCache>
                <c:ptCount val="4"/>
                <c:pt idx="0">
                  <c:v>Per mažas</c:v>
                </c:pt>
                <c:pt idx="1">
                  <c:v>Normalus</c:v>
                </c:pt>
                <c:pt idx="2">
                  <c:v>Antsvoris</c:v>
                </c:pt>
                <c:pt idx="3">
                  <c:v>Nutukimas</c:v>
                </c:pt>
              </c:strCache>
            </c:strRef>
          </c:cat>
          <c:val>
            <c:numRef>
              <c:f>Lapas1!$D$2:$D$5</c:f>
              <c:numCache>
                <c:formatCode>General</c:formatCode>
                <c:ptCount val="4"/>
                <c:pt idx="0">
                  <c:v>11</c:v>
                </c:pt>
                <c:pt idx="1">
                  <c:v>62</c:v>
                </c:pt>
                <c:pt idx="2">
                  <c:v>18</c:v>
                </c:pt>
                <c:pt idx="3">
                  <c:v>8</c:v>
                </c:pt>
              </c:numCache>
            </c:numRef>
          </c:val>
          <c:extLst>
            <c:ext xmlns:c16="http://schemas.microsoft.com/office/drawing/2014/chart" uri="{C3380CC4-5D6E-409C-BE32-E72D297353CC}">
              <c16:uniqueId val="{00000000-26A9-4A78-9AF4-F7A99A786328}"/>
            </c:ext>
          </c:extLst>
        </c:ser>
        <c:ser>
          <c:idx val="3"/>
          <c:order val="3"/>
          <c:tx>
            <c:strRef>
              <c:f>Lapas1!$E$1</c:f>
              <c:strCache>
                <c:ptCount val="1"/>
                <c:pt idx="0">
                  <c:v>2024 m.</c:v>
                </c:pt>
              </c:strCache>
            </c:strRef>
          </c:tx>
          <c:invertIfNegative val="0"/>
          <c:cat>
            <c:strRef>
              <c:f>Lapas1!$A$2:$A$5</c:f>
              <c:strCache>
                <c:ptCount val="4"/>
                <c:pt idx="0">
                  <c:v>Per mažas</c:v>
                </c:pt>
                <c:pt idx="1">
                  <c:v>Normalus</c:v>
                </c:pt>
                <c:pt idx="2">
                  <c:v>Antsvoris</c:v>
                </c:pt>
                <c:pt idx="3">
                  <c:v>Nutukimas</c:v>
                </c:pt>
              </c:strCache>
            </c:strRef>
          </c:cat>
          <c:val>
            <c:numRef>
              <c:f>Lapas1!$E$2:$E$5</c:f>
              <c:numCache>
                <c:formatCode>General</c:formatCode>
                <c:ptCount val="4"/>
                <c:pt idx="0">
                  <c:v>15</c:v>
                </c:pt>
                <c:pt idx="1">
                  <c:v>56</c:v>
                </c:pt>
                <c:pt idx="2">
                  <c:v>16</c:v>
                </c:pt>
                <c:pt idx="3">
                  <c:v>11</c:v>
                </c:pt>
              </c:numCache>
            </c:numRef>
          </c:val>
          <c:extLst>
            <c:ext xmlns:c16="http://schemas.microsoft.com/office/drawing/2014/chart" uri="{C3380CC4-5D6E-409C-BE32-E72D297353CC}">
              <c16:uniqueId val="{00000000-095F-470C-92DA-2BFBBAC7A33D}"/>
            </c:ext>
          </c:extLst>
        </c:ser>
        <c:dLbls>
          <c:showLegendKey val="0"/>
          <c:showVal val="0"/>
          <c:showCatName val="0"/>
          <c:showSerName val="0"/>
          <c:showPercent val="0"/>
          <c:showBubbleSize val="0"/>
        </c:dLbls>
        <c:gapWidth val="150"/>
        <c:shape val="cylinder"/>
        <c:axId val="134792320"/>
        <c:axId val="134793856"/>
        <c:axId val="0"/>
      </c:bar3DChart>
      <c:catAx>
        <c:axId val="134792320"/>
        <c:scaling>
          <c:orientation val="minMax"/>
        </c:scaling>
        <c:delete val="0"/>
        <c:axPos val="b"/>
        <c:numFmt formatCode="General" sourceLinked="0"/>
        <c:majorTickMark val="none"/>
        <c:minorTickMark val="none"/>
        <c:tickLblPos val="nextTo"/>
        <c:crossAx val="134793856"/>
        <c:crosses val="autoZero"/>
        <c:auto val="1"/>
        <c:lblAlgn val="ctr"/>
        <c:lblOffset val="100"/>
        <c:noMultiLvlLbl val="0"/>
      </c:catAx>
      <c:valAx>
        <c:axId val="134793856"/>
        <c:scaling>
          <c:orientation val="minMax"/>
        </c:scaling>
        <c:delete val="0"/>
        <c:axPos val="l"/>
        <c:majorGridlines>
          <c:spPr>
            <a:ln>
              <a:noFill/>
            </a:ln>
          </c:spPr>
        </c:majorGridlines>
        <c:numFmt formatCode="0.0"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34792320"/>
        <c:crosses val="autoZero"/>
        <c:crossBetween val="between"/>
      </c:valAx>
      <c:dTable>
        <c:showHorzBorder val="1"/>
        <c:showVertBorder val="1"/>
        <c:showOutline val="1"/>
        <c:showKeys val="1"/>
        <c:txPr>
          <a:bodyPr/>
          <a:lstStyle/>
          <a:p>
            <a:pPr rtl="0">
              <a:defRPr sz="16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Lapas1!$B$2:$B$6</c:f>
              <c:numCache>
                <c:formatCode>0.0</c:formatCode>
                <c:ptCount val="5"/>
                <c:pt idx="0">
                  <c:v>47</c:v>
                </c:pt>
                <c:pt idx="1">
                  <c:v>43</c:v>
                </c:pt>
                <c:pt idx="2">
                  <c:v>0</c:v>
                </c:pt>
                <c:pt idx="3">
                  <c:v>5</c:v>
                </c:pt>
                <c:pt idx="4">
                  <c:v>5</c:v>
                </c:pt>
              </c:numCache>
            </c:numRef>
          </c:val>
          <c:extLst>
            <c:ext xmlns:c16="http://schemas.microsoft.com/office/drawing/2014/chart" uri="{C3380CC4-5D6E-409C-BE32-E72D297353CC}">
              <c16:uniqueId val="{00000000-D82E-4894-8141-C5B45F4D6CC5}"/>
            </c:ext>
          </c:extLst>
        </c:ser>
        <c:ser>
          <c:idx val="1"/>
          <c:order val="1"/>
          <c:tx>
            <c:strRef>
              <c:f>Lapas1!$C$1</c:f>
              <c:strCache>
                <c:ptCount val="1"/>
                <c:pt idx="0">
                  <c:v>2022 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Lapas1!$C$2:$C$6</c:f>
              <c:numCache>
                <c:formatCode>0.0</c:formatCode>
                <c:ptCount val="5"/>
                <c:pt idx="0">
                  <c:v>24</c:v>
                </c:pt>
                <c:pt idx="1">
                  <c:v>66</c:v>
                </c:pt>
                <c:pt idx="2">
                  <c:v>0</c:v>
                </c:pt>
                <c:pt idx="3">
                  <c:v>0</c:v>
                </c:pt>
                <c:pt idx="4">
                  <c:v>10</c:v>
                </c:pt>
              </c:numCache>
            </c:numRef>
          </c:val>
          <c:extLst>
            <c:ext xmlns:c16="http://schemas.microsoft.com/office/drawing/2014/chart" uri="{C3380CC4-5D6E-409C-BE32-E72D297353CC}">
              <c16:uniqueId val="{00000001-D82E-4894-8141-C5B45F4D6CC5}"/>
            </c:ext>
          </c:extLst>
        </c:ser>
        <c:ser>
          <c:idx val="2"/>
          <c:order val="2"/>
          <c:tx>
            <c:strRef>
              <c:f>Lapas1!$D$1</c:f>
              <c:strCache>
                <c:ptCount val="1"/>
                <c:pt idx="0">
                  <c:v>2023 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Lapas1!$D$2:$D$6</c:f>
              <c:numCache>
                <c:formatCode>General</c:formatCode>
                <c:ptCount val="5"/>
                <c:pt idx="0">
                  <c:v>11</c:v>
                </c:pt>
                <c:pt idx="1">
                  <c:v>58</c:v>
                </c:pt>
                <c:pt idx="2">
                  <c:v>11</c:v>
                </c:pt>
                <c:pt idx="3">
                  <c:v>0</c:v>
                </c:pt>
                <c:pt idx="4">
                  <c:v>21</c:v>
                </c:pt>
              </c:numCache>
            </c:numRef>
          </c:val>
          <c:extLst>
            <c:ext xmlns:c16="http://schemas.microsoft.com/office/drawing/2014/chart" uri="{C3380CC4-5D6E-409C-BE32-E72D297353CC}">
              <c16:uniqueId val="{00000000-BDCF-4BD7-9EC7-B43BB5D7C1D5}"/>
            </c:ext>
          </c:extLst>
        </c:ser>
        <c:ser>
          <c:idx val="3"/>
          <c:order val="3"/>
          <c:tx>
            <c:strRef>
              <c:f>Lapas1!$E$1</c:f>
              <c:strCache>
                <c:ptCount val="1"/>
                <c:pt idx="0">
                  <c:v>2024 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Lapas1!$E$2:$E$6</c:f>
              <c:numCache>
                <c:formatCode>General</c:formatCode>
                <c:ptCount val="5"/>
                <c:pt idx="0">
                  <c:v>19</c:v>
                </c:pt>
                <c:pt idx="1">
                  <c:v>69</c:v>
                </c:pt>
                <c:pt idx="2">
                  <c:v>0</c:v>
                </c:pt>
                <c:pt idx="3">
                  <c:v>0</c:v>
                </c:pt>
                <c:pt idx="4">
                  <c:v>0</c:v>
                </c:pt>
              </c:numCache>
            </c:numRef>
          </c:val>
          <c:extLst>
            <c:ext xmlns:c16="http://schemas.microsoft.com/office/drawing/2014/chart" uri="{C3380CC4-5D6E-409C-BE32-E72D297353CC}">
              <c16:uniqueId val="{00000000-CFAE-4486-96B3-9AC7B752E9E8}"/>
            </c:ext>
          </c:extLst>
        </c:ser>
        <c:dLbls>
          <c:showLegendKey val="0"/>
          <c:showVal val="0"/>
          <c:showCatName val="0"/>
          <c:showSerName val="0"/>
          <c:showPercent val="0"/>
          <c:showBubbleSize val="0"/>
        </c:dLbls>
        <c:gapWidth val="150"/>
        <c:shape val="cylinder"/>
        <c:axId val="134792320"/>
        <c:axId val="134793856"/>
        <c:axId val="0"/>
      </c:bar3DChart>
      <c:catAx>
        <c:axId val="134792320"/>
        <c:scaling>
          <c:orientation val="minMax"/>
        </c:scaling>
        <c:delete val="0"/>
        <c:axPos val="b"/>
        <c:numFmt formatCode="General" sourceLinked="0"/>
        <c:majorTickMark val="none"/>
        <c:minorTickMark val="none"/>
        <c:tickLblPos val="nextTo"/>
        <c:crossAx val="134793856"/>
        <c:crosses val="autoZero"/>
        <c:auto val="1"/>
        <c:lblAlgn val="ctr"/>
        <c:lblOffset val="100"/>
        <c:noMultiLvlLbl val="0"/>
      </c:catAx>
      <c:valAx>
        <c:axId val="134793856"/>
        <c:scaling>
          <c:orientation val="minMax"/>
        </c:scaling>
        <c:delete val="0"/>
        <c:axPos val="l"/>
        <c:majorGridlines>
          <c:spPr>
            <a:ln>
              <a:noFill/>
            </a:ln>
          </c:spPr>
        </c:majorGridlines>
        <c:numFmt formatCode="0.0"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34792320"/>
        <c:crosses val="autoZero"/>
        <c:crossBetween val="between"/>
      </c:valAx>
      <c:dTable>
        <c:showHorzBorder val="1"/>
        <c:showVertBorder val="1"/>
        <c:showOutline val="1"/>
        <c:showKeys val="1"/>
        <c:txPr>
          <a:bodyPr/>
          <a:lstStyle/>
          <a:p>
            <a:pPr rtl="0">
              <a:defRPr sz="16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Lapas1!$B$2:$B$6</c:f>
              <c:numCache>
                <c:formatCode>General</c:formatCode>
                <c:ptCount val="5"/>
                <c:pt idx="0">
                  <c:v>99</c:v>
                </c:pt>
                <c:pt idx="1">
                  <c:v>1</c:v>
                </c:pt>
                <c:pt idx="2">
                  <c:v>0</c:v>
                </c:pt>
                <c:pt idx="3">
                  <c:v>0</c:v>
                </c:pt>
                <c:pt idx="4">
                  <c:v>0</c:v>
                </c:pt>
              </c:numCache>
            </c:numRef>
          </c:val>
          <c:extLst>
            <c:ext xmlns:c16="http://schemas.microsoft.com/office/drawing/2014/chart" uri="{C3380CC4-5D6E-409C-BE32-E72D297353CC}">
              <c16:uniqueId val="{00000000-ABC5-4DB8-804E-28A79840E33A}"/>
            </c:ext>
          </c:extLst>
        </c:ser>
        <c:ser>
          <c:idx val="1"/>
          <c:order val="1"/>
          <c:tx>
            <c:strRef>
              <c:f>Lapas1!$C$1</c:f>
              <c:strCache>
                <c:ptCount val="1"/>
                <c:pt idx="0">
                  <c:v>2022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Lapas1!$C$2:$C$6</c:f>
              <c:numCache>
                <c:formatCode>General</c:formatCode>
                <c:ptCount val="5"/>
                <c:pt idx="0">
                  <c:v>98</c:v>
                </c:pt>
                <c:pt idx="1">
                  <c:v>2</c:v>
                </c:pt>
                <c:pt idx="2">
                  <c:v>0</c:v>
                </c:pt>
                <c:pt idx="3">
                  <c:v>0</c:v>
                </c:pt>
                <c:pt idx="4">
                  <c:v>0</c:v>
                </c:pt>
              </c:numCache>
            </c:numRef>
          </c:val>
          <c:extLst>
            <c:ext xmlns:c16="http://schemas.microsoft.com/office/drawing/2014/chart" uri="{C3380CC4-5D6E-409C-BE32-E72D297353CC}">
              <c16:uniqueId val="{00000001-ABC5-4DB8-804E-28A79840E33A}"/>
            </c:ext>
          </c:extLst>
        </c:ser>
        <c:ser>
          <c:idx val="2"/>
          <c:order val="2"/>
          <c:tx>
            <c:strRef>
              <c:f>Lapas1!$D$1</c:f>
              <c:strCache>
                <c:ptCount val="1"/>
                <c:pt idx="0">
                  <c:v>2023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Lapas1!$D$2:$D$6</c:f>
              <c:numCache>
                <c:formatCode>General</c:formatCode>
                <c:ptCount val="5"/>
                <c:pt idx="0">
                  <c:v>98</c:v>
                </c:pt>
                <c:pt idx="1">
                  <c:v>2</c:v>
                </c:pt>
                <c:pt idx="2">
                  <c:v>0</c:v>
                </c:pt>
                <c:pt idx="3">
                  <c:v>0</c:v>
                </c:pt>
                <c:pt idx="4">
                  <c:v>0</c:v>
                </c:pt>
              </c:numCache>
            </c:numRef>
          </c:val>
          <c:extLst>
            <c:ext xmlns:c16="http://schemas.microsoft.com/office/drawing/2014/chart" uri="{C3380CC4-5D6E-409C-BE32-E72D297353CC}">
              <c16:uniqueId val="{00000000-6DE1-4722-AAB0-98B893B6053D}"/>
            </c:ext>
          </c:extLst>
        </c:ser>
        <c:ser>
          <c:idx val="3"/>
          <c:order val="3"/>
          <c:tx>
            <c:strRef>
              <c:f>Lapas1!$E$1</c:f>
              <c:strCache>
                <c:ptCount val="1"/>
                <c:pt idx="0">
                  <c:v>2024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Lapas1!$E$2:$E$6</c:f>
              <c:numCache>
                <c:formatCode>General</c:formatCode>
                <c:ptCount val="5"/>
                <c:pt idx="0">
                  <c:v>99</c:v>
                </c:pt>
                <c:pt idx="1">
                  <c:v>1</c:v>
                </c:pt>
                <c:pt idx="2">
                  <c:v>0</c:v>
                </c:pt>
                <c:pt idx="3">
                  <c:v>0</c:v>
                </c:pt>
                <c:pt idx="4">
                  <c:v>0</c:v>
                </c:pt>
              </c:numCache>
            </c:numRef>
          </c:val>
          <c:extLst>
            <c:ext xmlns:c16="http://schemas.microsoft.com/office/drawing/2014/chart" uri="{C3380CC4-5D6E-409C-BE32-E72D297353CC}">
              <c16:uniqueId val="{00000000-AC9F-48B3-B6E0-5DCF3444F3F9}"/>
            </c:ext>
          </c:extLst>
        </c:ser>
        <c:dLbls>
          <c:showLegendKey val="0"/>
          <c:showVal val="0"/>
          <c:showCatName val="0"/>
          <c:showSerName val="0"/>
          <c:showPercent val="0"/>
          <c:showBubbleSize val="0"/>
        </c:dLbls>
        <c:gapWidth val="150"/>
        <c:shape val="cylinder"/>
        <c:axId val="145172736"/>
        <c:axId val="145301504"/>
        <c:axId val="0"/>
      </c:bar3DChart>
      <c:catAx>
        <c:axId val="145172736"/>
        <c:scaling>
          <c:orientation val="minMax"/>
        </c:scaling>
        <c:delete val="0"/>
        <c:axPos val="b"/>
        <c:numFmt formatCode="General" sourceLinked="0"/>
        <c:majorTickMark val="none"/>
        <c:minorTickMark val="none"/>
        <c:tickLblPos val="nextTo"/>
        <c:crossAx val="145301504"/>
        <c:crosses val="autoZero"/>
        <c:auto val="1"/>
        <c:lblAlgn val="ctr"/>
        <c:lblOffset val="100"/>
        <c:noMultiLvlLbl val="0"/>
      </c:catAx>
      <c:valAx>
        <c:axId val="145301504"/>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45172736"/>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Lapas1!$B$2:$B$6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ABC5-4DB8-804E-28A79840E33A}"/>
            </c:ext>
          </c:extLst>
        </c:ser>
        <c:ser>
          <c:idx val="1"/>
          <c:order val="1"/>
          <c:tx>
            <c:strRef>
              <c:f>Lapas1!$C$1</c:f>
              <c:strCache>
                <c:ptCount val="1"/>
                <c:pt idx="0">
                  <c:v>2022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Lapas1!$C$2:$C$6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1-ABC5-4DB8-804E-28A79840E33A}"/>
            </c:ext>
          </c:extLst>
        </c:ser>
        <c:ser>
          <c:idx val="2"/>
          <c:order val="2"/>
          <c:tx>
            <c:strRef>
              <c:f>Lapas1!$D$1</c:f>
              <c:strCache>
                <c:ptCount val="1"/>
                <c:pt idx="0">
                  <c:v>2023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Lapas1!$D$2:$D$6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BE9E-4EBE-A4D8-BE2FB3B95AE0}"/>
            </c:ext>
          </c:extLst>
        </c:ser>
        <c:ser>
          <c:idx val="3"/>
          <c:order val="3"/>
          <c:tx>
            <c:strRef>
              <c:f>Lapas1!$E$1</c:f>
              <c:strCache>
                <c:ptCount val="1"/>
                <c:pt idx="0">
                  <c:v>2024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Lapas1!$E$2:$E$6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C8EA-4DEA-8ADC-32C4A71198D3}"/>
            </c:ext>
          </c:extLst>
        </c:ser>
        <c:dLbls>
          <c:showLegendKey val="0"/>
          <c:showVal val="0"/>
          <c:showCatName val="0"/>
          <c:showSerName val="0"/>
          <c:showPercent val="0"/>
          <c:showBubbleSize val="0"/>
        </c:dLbls>
        <c:gapWidth val="150"/>
        <c:shape val="cylinder"/>
        <c:axId val="145172736"/>
        <c:axId val="145301504"/>
        <c:axId val="0"/>
      </c:bar3DChart>
      <c:catAx>
        <c:axId val="145172736"/>
        <c:scaling>
          <c:orientation val="minMax"/>
        </c:scaling>
        <c:delete val="0"/>
        <c:axPos val="b"/>
        <c:numFmt formatCode="General" sourceLinked="0"/>
        <c:majorTickMark val="none"/>
        <c:minorTickMark val="none"/>
        <c:tickLblPos val="nextTo"/>
        <c:crossAx val="145301504"/>
        <c:crosses val="autoZero"/>
        <c:auto val="1"/>
        <c:lblAlgn val="ctr"/>
        <c:lblOffset val="100"/>
        <c:noMultiLvlLbl val="0"/>
      </c:catAx>
      <c:valAx>
        <c:axId val="145301504"/>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45172736"/>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sz="1600" b="1" i="0" u="none" strike="noStrike" kern="1200" spc="0" baseline="0" dirty="0" err="1">
                <a:solidFill>
                  <a:prstClr val="black">
                    <a:lumMod val="65000"/>
                    <a:lumOff val="35000"/>
                  </a:prstClr>
                </a:solidFill>
                <a:effectLst/>
                <a:latin typeface="Times New Roman" panose="02020603050405020304" pitchFamily="18" charset="0"/>
                <a:cs typeface="Times New Roman" panose="02020603050405020304" pitchFamily="18" charset="0"/>
              </a:rPr>
              <a:t>Moksleivi</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ų dalis (proc.)</a:t>
            </a:r>
            <a:r>
              <a:rPr lang="en-US"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 ir</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 kpi</a:t>
            </a:r>
            <a:r>
              <a:rPr lang="en-US"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+KPI </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indekso </a:t>
            </a:r>
            <a:r>
              <a:rPr lang="en-US" sz="1600" b="1" i="0" u="none" strike="noStrike" kern="1200" spc="0" baseline="0" dirty="0" err="1">
                <a:solidFill>
                  <a:prstClr val="black">
                    <a:lumMod val="65000"/>
                    <a:lumOff val="35000"/>
                  </a:prstClr>
                </a:solidFill>
                <a:effectLst/>
                <a:latin typeface="Times New Roman" panose="02020603050405020304" pitchFamily="18" charset="0"/>
                <a:cs typeface="Times New Roman" panose="02020603050405020304" pitchFamily="18" charset="0"/>
              </a:rPr>
              <a:t>reik</a:t>
            </a:r>
            <a:r>
              <a:rPr lang="lt-LT"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šmės pasiskirstymas </a:t>
            </a:r>
            <a:r>
              <a:rPr lang="en-US" sz="1600" b="1"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rPr>
              <a:t> </a:t>
            </a:r>
            <a:endParaRPr lang="en-US" sz="1600" b="0" i="0" u="none" strike="noStrike" kern="1200" spc="0" baseline="0" dirty="0">
              <a:solidFill>
                <a:prstClr val="black">
                  <a:lumMod val="65000"/>
                  <a:lumOff val="35000"/>
                </a:prstClr>
              </a:solidFill>
              <a:effectLst/>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r>
              <a:rPr lang="en-US" dirty="0"/>
              <a:t> </a:t>
            </a:r>
          </a:p>
        </c:rich>
      </c:tx>
      <c:layout>
        <c:manualLayout>
          <c:xMode val="edge"/>
          <c:yMode val="edge"/>
          <c:x val="0.14831913612361405"/>
          <c:y val="1.9011950368803268E-3"/>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5.7780166057929641E-2"/>
          <c:y val="0.12198595208313288"/>
          <c:w val="0.89251964506598558"/>
          <c:h val="0.62888310813597059"/>
        </c:manualLayout>
      </c:layout>
      <c:barChart>
        <c:barDir val="col"/>
        <c:grouping val="clustered"/>
        <c:varyColors val="0"/>
        <c:ser>
          <c:idx val="0"/>
          <c:order val="0"/>
          <c:tx>
            <c:strRef>
              <c:f>Sheet1!$B$1</c:f>
              <c:strCache>
                <c:ptCount val="1"/>
                <c:pt idx="0">
                  <c:v>2021 m.</c:v>
                </c:pt>
              </c:strCache>
            </c:strRef>
          </c:tx>
          <c:spPr>
            <a:solidFill>
              <a:schemeClr val="accent1"/>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Sheet1!$B$2:$B$6</c:f>
              <c:numCache>
                <c:formatCode>General</c:formatCode>
                <c:ptCount val="5"/>
                <c:pt idx="0">
                  <c:v>16</c:v>
                </c:pt>
                <c:pt idx="1">
                  <c:v>17</c:v>
                </c:pt>
                <c:pt idx="2">
                  <c:v>24</c:v>
                </c:pt>
                <c:pt idx="3">
                  <c:v>25</c:v>
                </c:pt>
                <c:pt idx="4">
                  <c:v>21</c:v>
                </c:pt>
              </c:numCache>
            </c:numRef>
          </c:val>
          <c:extLst>
            <c:ext xmlns:c16="http://schemas.microsoft.com/office/drawing/2014/chart" uri="{C3380CC4-5D6E-409C-BE32-E72D297353CC}">
              <c16:uniqueId val="{00000000-9110-4B04-AD0F-FE3C9E10DBAE}"/>
            </c:ext>
          </c:extLst>
        </c:ser>
        <c:ser>
          <c:idx val="1"/>
          <c:order val="1"/>
          <c:tx>
            <c:strRef>
              <c:f>Sheet1!$C$1</c:f>
              <c:strCache>
                <c:ptCount val="1"/>
                <c:pt idx="0">
                  <c:v>2022 m.</c:v>
                </c:pt>
              </c:strCache>
            </c:strRef>
          </c:tx>
          <c:spPr>
            <a:solidFill>
              <a:schemeClr val="accent2"/>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Sheet1!$C$2:$C$6</c:f>
              <c:numCache>
                <c:formatCode>General</c:formatCode>
                <c:ptCount val="5"/>
                <c:pt idx="0">
                  <c:v>16</c:v>
                </c:pt>
                <c:pt idx="1">
                  <c:v>14</c:v>
                </c:pt>
                <c:pt idx="2">
                  <c:v>24</c:v>
                </c:pt>
                <c:pt idx="3">
                  <c:v>23</c:v>
                </c:pt>
                <c:pt idx="4">
                  <c:v>20</c:v>
                </c:pt>
              </c:numCache>
            </c:numRef>
          </c:val>
          <c:extLst>
            <c:ext xmlns:c16="http://schemas.microsoft.com/office/drawing/2014/chart" uri="{C3380CC4-5D6E-409C-BE32-E72D297353CC}">
              <c16:uniqueId val="{00000001-9110-4B04-AD0F-FE3C9E10DBAE}"/>
            </c:ext>
          </c:extLst>
        </c:ser>
        <c:ser>
          <c:idx val="2"/>
          <c:order val="2"/>
          <c:tx>
            <c:strRef>
              <c:f>Sheet1!$D$1</c:f>
              <c:strCache>
                <c:ptCount val="1"/>
                <c:pt idx="0">
                  <c:v>2023 m.</c:v>
                </c:pt>
              </c:strCache>
            </c:strRef>
          </c:tx>
          <c:spPr>
            <a:solidFill>
              <a:schemeClr val="accent3"/>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Sheet1!$D$2:$D$6</c:f>
              <c:numCache>
                <c:formatCode>General</c:formatCode>
                <c:ptCount val="5"/>
                <c:pt idx="0">
                  <c:v>36</c:v>
                </c:pt>
                <c:pt idx="1">
                  <c:v>14</c:v>
                </c:pt>
                <c:pt idx="2">
                  <c:v>17</c:v>
                </c:pt>
                <c:pt idx="3">
                  <c:v>13</c:v>
                </c:pt>
                <c:pt idx="4">
                  <c:v>21</c:v>
                </c:pt>
              </c:numCache>
            </c:numRef>
          </c:val>
          <c:extLst>
            <c:ext xmlns:c16="http://schemas.microsoft.com/office/drawing/2014/chart" uri="{C3380CC4-5D6E-409C-BE32-E72D297353CC}">
              <c16:uniqueId val="{00000002-9110-4B04-AD0F-FE3C9E10DBAE}"/>
            </c:ext>
          </c:extLst>
        </c:ser>
        <c:ser>
          <c:idx val="3"/>
          <c:order val="3"/>
          <c:tx>
            <c:strRef>
              <c:f>Sheet1!$E$1</c:f>
              <c:strCache>
                <c:ptCount val="1"/>
                <c:pt idx="0">
                  <c:v>2024 m.</c:v>
                </c:pt>
              </c:strCache>
            </c:strRef>
          </c:tx>
          <c:spPr>
            <a:solidFill>
              <a:schemeClr val="accent4"/>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Sheet1!$E$2:$E$6</c:f>
              <c:numCache>
                <c:formatCode>General</c:formatCode>
                <c:ptCount val="5"/>
                <c:pt idx="0">
                  <c:v>42</c:v>
                </c:pt>
                <c:pt idx="1">
                  <c:v>10</c:v>
                </c:pt>
                <c:pt idx="2">
                  <c:v>17</c:v>
                </c:pt>
                <c:pt idx="3">
                  <c:v>14</c:v>
                </c:pt>
                <c:pt idx="4">
                  <c:v>16</c:v>
                </c:pt>
              </c:numCache>
            </c:numRef>
          </c:val>
          <c:extLst>
            <c:ext xmlns:c16="http://schemas.microsoft.com/office/drawing/2014/chart" uri="{C3380CC4-5D6E-409C-BE32-E72D297353CC}">
              <c16:uniqueId val="{00000003-9110-4B04-AD0F-FE3C9E10DBAE}"/>
            </c:ext>
          </c:extLst>
        </c:ser>
        <c:dLbls>
          <c:showLegendKey val="0"/>
          <c:showVal val="0"/>
          <c:showCatName val="0"/>
          <c:showSerName val="0"/>
          <c:showPercent val="0"/>
          <c:showBubbleSize val="0"/>
        </c:dLbls>
        <c:gapWidth val="219"/>
        <c:axId val="1239171856"/>
        <c:axId val="1183174272"/>
      </c:barChart>
      <c:catAx>
        <c:axId val="123917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3174272"/>
        <c:crosses val="autoZero"/>
        <c:auto val="1"/>
        <c:lblAlgn val="ctr"/>
        <c:lblOffset val="100"/>
        <c:noMultiLvlLbl val="0"/>
      </c:catAx>
      <c:valAx>
        <c:axId val="118317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917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270AE74-86E7-4CEA-978C-73784404038E}" type="datetimeFigureOut">
              <a:rPr lang="lt-LT" smtClean="0"/>
              <a:t>2024-12-18</a:t>
            </a:fld>
            <a:endParaRPr lang="lt-LT"/>
          </a:p>
        </p:txBody>
      </p:sp>
      <p:sp>
        <p:nvSpPr>
          <p:cNvPr id="4" name="Poraštės vietos rezervavimo ženklas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8EA8DC5-84A5-401C-85DA-E9E2F651512F}" type="slidenum">
              <a:rPr lang="lt-LT" smtClean="0"/>
              <a:t>‹#›</a:t>
            </a:fld>
            <a:endParaRPr lang="lt-LT"/>
          </a:p>
        </p:txBody>
      </p:sp>
    </p:spTree>
    <p:extLst>
      <p:ext uri="{BB962C8B-B14F-4D97-AF65-F5344CB8AC3E}">
        <p14:creationId xmlns:p14="http://schemas.microsoft.com/office/powerpoint/2010/main" val="765868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lt-LT"/>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D270941A-8DA6-4CCD-A5A3-B3823D96834B}" type="datetimeFigureOut">
              <a:rPr lang="lt-LT"/>
              <a:pPr>
                <a:defRPr/>
              </a:pPr>
              <a:t>2024-12-18</a:t>
            </a:fld>
            <a:endParaRPr lang="lt-LT"/>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t-LT"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t-LT"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lt-LT"/>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0A38CF9F-0530-4476-A818-9F687626E345}" type="slidenum">
              <a:rPr lang="lt-LT"/>
              <a:pPr>
                <a:defRPr/>
              </a:pPr>
              <a:t>‹#›</a:t>
            </a:fld>
            <a:endParaRPr lang="lt-LT"/>
          </a:p>
        </p:txBody>
      </p:sp>
    </p:spTree>
    <p:extLst>
      <p:ext uri="{BB962C8B-B14F-4D97-AF65-F5344CB8AC3E}">
        <p14:creationId xmlns:p14="http://schemas.microsoft.com/office/powerpoint/2010/main" val="3320614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38CF9F-0530-4476-A818-9F687626E345}" type="slidenum">
              <a:rPr lang="lt-LT" smtClean="0"/>
              <a:pPr>
                <a:defRPr/>
              </a:pPr>
              <a:t>12</a:t>
            </a:fld>
            <a:endParaRPr lang="lt-LT"/>
          </a:p>
        </p:txBody>
      </p:sp>
    </p:spTree>
    <p:extLst>
      <p:ext uri="{BB962C8B-B14F-4D97-AF65-F5344CB8AC3E}">
        <p14:creationId xmlns:p14="http://schemas.microsoft.com/office/powerpoint/2010/main" val="2170393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4E01-5CD2-40E8-BD94-1E4DCB6B06C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BBE6840-197E-4BD0-B029-3299E127423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A7544F7-FD4A-40CE-B944-A6778C547749}"/>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5" name="Footer Placeholder 4">
            <a:extLst>
              <a:ext uri="{FF2B5EF4-FFF2-40B4-BE49-F238E27FC236}">
                <a16:creationId xmlns:a16="http://schemas.microsoft.com/office/drawing/2014/main" id="{5C417C76-1B9F-43B8-8D34-A795415CB10C}"/>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6BEA3100-1835-4C6A-B85C-06251002A53C}"/>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591721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00EF3-99E1-4AA6-B50C-3D0586CA05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8E348B-7545-49EF-B493-79AFE10E3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D75F3-DFA7-45F1-A4BA-097CAA616269}"/>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5" name="Footer Placeholder 4">
            <a:extLst>
              <a:ext uri="{FF2B5EF4-FFF2-40B4-BE49-F238E27FC236}">
                <a16:creationId xmlns:a16="http://schemas.microsoft.com/office/drawing/2014/main" id="{CC35B941-EE77-4696-9447-A32112BC3FF3}"/>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BFAC0780-18AB-45FC-81F5-EB75C48EA60F}"/>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101186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3B2288-997C-47F6-8893-DE29A32A17A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743ABB-9522-4BC7-B1ED-89DD076F0D6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F1ED27-57FA-4693-B036-4473A18B5A7E}"/>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5" name="Footer Placeholder 4">
            <a:extLst>
              <a:ext uri="{FF2B5EF4-FFF2-40B4-BE49-F238E27FC236}">
                <a16:creationId xmlns:a16="http://schemas.microsoft.com/office/drawing/2014/main" id="{C9EB1D3A-7265-456C-ACDE-01D6CC2E78DE}"/>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43098036-A0CB-4286-BBE8-6A667E6F87D2}"/>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2786877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484632" y="4999382"/>
            <a:ext cx="5207508" cy="1035658"/>
          </a:xfrm>
        </p:spPr>
        <p:txBody>
          <a:bodyPr>
            <a:normAutofit/>
          </a:bodyPr>
          <a:lstStyle>
            <a:lvl1pPr marL="0" indent="0" algn="l">
              <a:buNone/>
              <a:defRPr sz="1500" b="0" i="0">
                <a:solidFill>
                  <a:schemeClr val="bg1"/>
                </a:solidFill>
                <a:latin typeface="Space Grotesk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484632" y="1704110"/>
            <a:ext cx="8005572" cy="2898244"/>
          </a:xfrm>
        </p:spPr>
        <p:txBody>
          <a:bodyPr anchor="b"/>
          <a:lstStyle>
            <a:lvl1pPr marL="0" marR="0" indent="0" algn="l" defTabSz="685800" rtl="0" eaLnBrk="1" fontAlgn="auto" latinLnBrk="0" hangingPunct="1">
              <a:lnSpc>
                <a:spcPct val="100000"/>
              </a:lnSpc>
              <a:spcBef>
                <a:spcPts val="0"/>
              </a:spcBef>
              <a:spcAft>
                <a:spcPts val="0"/>
              </a:spcAft>
              <a:buClrTx/>
              <a:buSzTx/>
              <a:buFontTx/>
              <a:buNone/>
              <a:tabLst/>
              <a:defRPr sz="4875">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38448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25661-974E-41BD-B6C8-14E9B48ADC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0BB4EE-A86D-4920-9994-337552D2D3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E42C87-9656-4936-BB89-F8EC35FFB095}"/>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5" name="Footer Placeholder 4">
            <a:extLst>
              <a:ext uri="{FF2B5EF4-FFF2-40B4-BE49-F238E27FC236}">
                <a16:creationId xmlns:a16="http://schemas.microsoft.com/office/drawing/2014/main" id="{1BD19E90-03A7-445F-836F-DDDA7B6C7D41}"/>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969E5940-911C-47AF-9F54-D1DD499959FF}"/>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819435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57CF9-30B1-4A81-8BA6-83DB260D720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99D66D5-3D87-4FBC-95A8-0ADAE792589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D9A7C9-DBAB-4DF4-A1A5-2A5FCB225279}"/>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5" name="Footer Placeholder 4">
            <a:extLst>
              <a:ext uri="{FF2B5EF4-FFF2-40B4-BE49-F238E27FC236}">
                <a16:creationId xmlns:a16="http://schemas.microsoft.com/office/drawing/2014/main" id="{7C536E41-8C79-49E7-88C0-F0B3E7AD66E6}"/>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3038534D-D83B-46BC-957B-BB68824D13A9}"/>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122269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BC1D-6FFD-498C-BE9A-BD0ABB38C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361688-FA6D-4393-8F1D-2EA234260CC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1BD875-2F88-4297-9F1D-25E6962B45B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228063-83BF-4BB9-BF43-28C043CFE95B}"/>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6" name="Footer Placeholder 5">
            <a:extLst>
              <a:ext uri="{FF2B5EF4-FFF2-40B4-BE49-F238E27FC236}">
                <a16:creationId xmlns:a16="http://schemas.microsoft.com/office/drawing/2014/main" id="{4312E0C8-ECA7-4DA3-A60D-E01F76F9A0B0}"/>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F2F1CBEA-493F-401B-B4D1-0316BCF6A432}"/>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63263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E1453-73CF-470C-86AD-433B287D158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07F3FD-D5CD-460E-8061-25B712378E9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77DC06F-D678-43A1-8223-1283419B3CE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7DC7BC-16BF-4E00-9D3C-F35DEBBAAE3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249F9A0-A09A-429C-9027-F064ADEAB0A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D89876-3509-476C-8B3F-510A15043227}"/>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8" name="Footer Placeholder 7">
            <a:extLst>
              <a:ext uri="{FF2B5EF4-FFF2-40B4-BE49-F238E27FC236}">
                <a16:creationId xmlns:a16="http://schemas.microsoft.com/office/drawing/2014/main" id="{F00FB0E8-C298-4581-B878-EBB423E85CBF}"/>
              </a:ext>
            </a:extLst>
          </p:cNvPr>
          <p:cNvSpPr>
            <a:spLocks noGrp="1"/>
          </p:cNvSpPr>
          <p:nvPr>
            <p:ph type="ftr" sz="quarter" idx="11"/>
          </p:nvPr>
        </p:nvSpPr>
        <p:spPr/>
        <p:txBody>
          <a:bodyPr/>
          <a:lstStyle/>
          <a:p>
            <a:pPr>
              <a:defRPr/>
            </a:pPr>
            <a:endParaRPr lang="lt-LT"/>
          </a:p>
        </p:txBody>
      </p:sp>
      <p:sp>
        <p:nvSpPr>
          <p:cNvPr id="9" name="Slide Number Placeholder 8">
            <a:extLst>
              <a:ext uri="{FF2B5EF4-FFF2-40B4-BE49-F238E27FC236}">
                <a16:creationId xmlns:a16="http://schemas.microsoft.com/office/drawing/2014/main" id="{DFC46FAD-569C-44DE-9797-A1AF04DD6DB1}"/>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4034649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F63ED-1766-40AD-B65F-A199B3D19D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6632C1-4B5B-4AA4-AE08-3FA4F889CE7F}"/>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4" name="Footer Placeholder 3">
            <a:extLst>
              <a:ext uri="{FF2B5EF4-FFF2-40B4-BE49-F238E27FC236}">
                <a16:creationId xmlns:a16="http://schemas.microsoft.com/office/drawing/2014/main" id="{37115F0B-047C-491F-B1CA-ECAB8596EE5F}"/>
              </a:ext>
            </a:extLst>
          </p:cNvPr>
          <p:cNvSpPr>
            <a:spLocks noGrp="1"/>
          </p:cNvSpPr>
          <p:nvPr>
            <p:ph type="ftr" sz="quarter" idx="11"/>
          </p:nvPr>
        </p:nvSpPr>
        <p:spPr/>
        <p:txBody>
          <a:bodyPr/>
          <a:lstStyle/>
          <a:p>
            <a:pPr>
              <a:defRPr/>
            </a:pPr>
            <a:endParaRPr lang="lt-LT"/>
          </a:p>
        </p:txBody>
      </p:sp>
      <p:sp>
        <p:nvSpPr>
          <p:cNvPr id="5" name="Slide Number Placeholder 4">
            <a:extLst>
              <a:ext uri="{FF2B5EF4-FFF2-40B4-BE49-F238E27FC236}">
                <a16:creationId xmlns:a16="http://schemas.microsoft.com/office/drawing/2014/main" id="{7BED10B8-BABE-4579-A651-F7248C68A8A0}"/>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835611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486E9-B7B2-4A20-A21D-220BD899DC83}"/>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3" name="Footer Placeholder 2">
            <a:extLst>
              <a:ext uri="{FF2B5EF4-FFF2-40B4-BE49-F238E27FC236}">
                <a16:creationId xmlns:a16="http://schemas.microsoft.com/office/drawing/2014/main" id="{FB22AB47-67C2-4A9A-A971-C6889B1DC013}"/>
              </a:ext>
            </a:extLst>
          </p:cNvPr>
          <p:cNvSpPr>
            <a:spLocks noGrp="1"/>
          </p:cNvSpPr>
          <p:nvPr>
            <p:ph type="ftr" sz="quarter" idx="11"/>
          </p:nvPr>
        </p:nvSpPr>
        <p:spPr/>
        <p:txBody>
          <a:bodyPr/>
          <a:lstStyle/>
          <a:p>
            <a:pPr>
              <a:defRPr/>
            </a:pPr>
            <a:endParaRPr lang="lt-LT"/>
          </a:p>
        </p:txBody>
      </p:sp>
      <p:sp>
        <p:nvSpPr>
          <p:cNvPr id="4" name="Slide Number Placeholder 3">
            <a:extLst>
              <a:ext uri="{FF2B5EF4-FFF2-40B4-BE49-F238E27FC236}">
                <a16:creationId xmlns:a16="http://schemas.microsoft.com/office/drawing/2014/main" id="{2FC4D162-FA12-49CE-9A88-7BF019F5D1CC}"/>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19635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2523-D214-4DC5-9522-C8E88991C4E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A9B5F37-6DD7-40F5-B849-0BD69E31ED3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B6DBAD-2263-448C-8753-0B783009E50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E4CA559-34E2-4E87-AE17-33B9CE77BF48}"/>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6" name="Footer Placeholder 5">
            <a:extLst>
              <a:ext uri="{FF2B5EF4-FFF2-40B4-BE49-F238E27FC236}">
                <a16:creationId xmlns:a16="http://schemas.microsoft.com/office/drawing/2014/main" id="{C17E6739-CA3D-42B1-B0E6-A3BC703A3833}"/>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F2C5594E-0052-4EE2-BE2A-1FA348C3447E}"/>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2018098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EB4E7-6FD7-4EDB-A71A-79616E8B79A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8E0054C-D6F0-463F-B12E-69F8E587CB6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50C00A0-129B-4CA6-8ECE-1A8A34888C5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70FB603-1B55-4D25-94F9-98C0264F2240}"/>
              </a:ext>
            </a:extLst>
          </p:cNvPr>
          <p:cNvSpPr>
            <a:spLocks noGrp="1"/>
          </p:cNvSpPr>
          <p:nvPr>
            <p:ph type="dt" sz="half" idx="10"/>
          </p:nvPr>
        </p:nvSpPr>
        <p:spPr/>
        <p:txBody>
          <a:bodyPr/>
          <a:lstStyle/>
          <a:p>
            <a:pPr>
              <a:defRPr/>
            </a:pPr>
            <a:fld id="{8653D544-48B5-4AF0-AFC8-68AA7FAD84C4}" type="datetimeFigureOut">
              <a:rPr lang="lt-LT" smtClean="0"/>
              <a:pPr>
                <a:defRPr/>
              </a:pPr>
              <a:t>2024-12-18</a:t>
            </a:fld>
            <a:endParaRPr lang="lt-LT"/>
          </a:p>
        </p:txBody>
      </p:sp>
      <p:sp>
        <p:nvSpPr>
          <p:cNvPr id="6" name="Footer Placeholder 5">
            <a:extLst>
              <a:ext uri="{FF2B5EF4-FFF2-40B4-BE49-F238E27FC236}">
                <a16:creationId xmlns:a16="http://schemas.microsoft.com/office/drawing/2014/main" id="{CC2E3693-BE9D-487F-9431-6A05D800B428}"/>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5903A561-D7B5-49E7-A64E-4D98DA5682E4}"/>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428793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095F3C-AB3E-449C-AA74-D25AFDB049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03E610-949F-4917-A618-D460A07E125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118E40-A3B0-4556-BC36-71474273268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8653D544-48B5-4AF0-AFC8-68AA7FAD84C4}" type="datetimeFigureOut">
              <a:rPr lang="lt-LT" smtClean="0"/>
              <a:pPr>
                <a:defRPr/>
              </a:pPr>
              <a:t>2024-12-18</a:t>
            </a:fld>
            <a:endParaRPr lang="lt-LT"/>
          </a:p>
        </p:txBody>
      </p:sp>
      <p:sp>
        <p:nvSpPr>
          <p:cNvPr id="5" name="Footer Placeholder 4">
            <a:extLst>
              <a:ext uri="{FF2B5EF4-FFF2-40B4-BE49-F238E27FC236}">
                <a16:creationId xmlns:a16="http://schemas.microsoft.com/office/drawing/2014/main" id="{C211EF81-C55D-492D-92CA-670C1389CFE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lt-LT"/>
          </a:p>
        </p:txBody>
      </p:sp>
      <p:sp>
        <p:nvSpPr>
          <p:cNvPr id="6" name="Slide Number Placeholder 5">
            <a:extLst>
              <a:ext uri="{FF2B5EF4-FFF2-40B4-BE49-F238E27FC236}">
                <a16:creationId xmlns:a16="http://schemas.microsoft.com/office/drawing/2014/main" id="{E99A490F-C423-4D9A-B8BB-709D936D6B1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598011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cid:image001.png@01D90A41.F6D00440" TargetMode="External"/><Relationship Id="rId3" Type="http://schemas.openxmlformats.org/officeDocument/2006/relationships/hyperlink" Target="http://www.sveikatosbiuras.lt/" TargetMode="External"/><Relationship Id="rId7"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hyperlink" Target="mailto:monika@sveikatosbiuras.lt" TargetMode="External"/><Relationship Id="rId5" Type="http://schemas.openxmlformats.org/officeDocument/2006/relationships/hyperlink" Target="http://www.instagram.com/klaipedosvsb" TargetMode="External"/><Relationship Id="rId10" Type="http://schemas.openxmlformats.org/officeDocument/2006/relationships/image" Target="cid:image002.png@01D90A41.F6D00440" TargetMode="External"/><Relationship Id="rId4" Type="http://schemas.openxmlformats.org/officeDocument/2006/relationships/hyperlink" Target="http://www.facebook.com/biuras" TargetMode="External"/><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15072" y="4935010"/>
            <a:ext cx="8223734" cy="776744"/>
          </a:xfrm>
        </p:spPr>
        <p:txBody>
          <a:bodyPr>
            <a:noAutofit/>
          </a:bodyPr>
          <a:lstStyle/>
          <a:p>
            <a:pPr algn="ctr"/>
            <a:r>
              <a:rPr lang="lt-LT" altLang="lt-LT" sz="1600" b="1" dirty="0">
                <a:solidFill>
                  <a:srgbClr val="002060"/>
                </a:solidFill>
                <a:latin typeface="Times New Roman" pitchFamily="18" charset="0"/>
                <a:cs typeface="Times New Roman" pitchFamily="18" charset="0"/>
              </a:rPr>
              <a:t>Visuomenės sveikatos specialistė</a:t>
            </a:r>
          </a:p>
          <a:p>
            <a:pPr algn="ctr"/>
            <a:r>
              <a:rPr lang="lt-LT" altLang="lt-LT" sz="1600" b="1" dirty="0">
                <a:solidFill>
                  <a:srgbClr val="002060"/>
                </a:solidFill>
                <a:latin typeface="Times New Roman" pitchFamily="18" charset="0"/>
                <a:cs typeface="Times New Roman" pitchFamily="18" charset="0"/>
              </a:rPr>
              <a:t>Monika Lavickienė</a:t>
            </a:r>
            <a:endParaRPr lang="en-US" altLang="lt-LT" sz="1600" b="1" dirty="0">
              <a:solidFill>
                <a:srgbClr val="002060"/>
              </a:solidFill>
              <a:latin typeface="Times New Roman" pitchFamily="18" charset="0"/>
              <a:cs typeface="Times New Roman" pitchFamily="18" charset="0"/>
            </a:endParaRPr>
          </a:p>
          <a:p>
            <a:pPr algn="ctr"/>
            <a:r>
              <a:rPr lang="en-US" altLang="lt-LT" sz="1600" b="1" dirty="0">
                <a:solidFill>
                  <a:srgbClr val="002060"/>
                </a:solidFill>
                <a:latin typeface="Times New Roman" pitchFamily="18" charset="0"/>
                <a:cs typeface="Times New Roman" pitchFamily="18" charset="0"/>
              </a:rPr>
              <a:t>2024-gruodis</a:t>
            </a:r>
            <a:endParaRPr lang="lt-LT" altLang="lt-LT" sz="1600" b="1" dirty="0">
              <a:solidFill>
                <a:srgbClr val="002060"/>
              </a:solidFill>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484632" y="2487643"/>
            <a:ext cx="8223734" cy="1646687"/>
          </a:xfrm>
        </p:spPr>
        <p:txBody>
          <a:bodyPr/>
          <a:lstStyle/>
          <a:p>
            <a:pPr algn="ctr" eaLnBrk="1" hangingPunct="1">
              <a:spcBef>
                <a:spcPct val="0"/>
              </a:spcBef>
              <a:buClrTx/>
              <a:buFontTx/>
              <a:buNone/>
            </a:pPr>
            <a:r>
              <a:rPr lang="lt-LT" sz="2800" b="1" dirty="0">
                <a:solidFill>
                  <a:schemeClr val="tx2">
                    <a:lumMod val="75000"/>
                  </a:schemeClr>
                </a:solidFill>
                <a:latin typeface="Times New Roman" panose="02020603050405020304" pitchFamily="18" charset="0"/>
                <a:cs typeface="Times New Roman" panose="02020603050405020304" pitchFamily="18" charset="0"/>
              </a:rPr>
              <a:t>Neringos gimnazijos moksleivių </a:t>
            </a:r>
          </a:p>
          <a:p>
            <a:pPr algn="ctr" eaLnBrk="1" hangingPunct="1">
              <a:spcBef>
                <a:spcPct val="0"/>
              </a:spcBef>
              <a:buClrTx/>
              <a:buFontTx/>
              <a:buNone/>
            </a:pPr>
            <a:r>
              <a:rPr lang="lt-LT" sz="2800" b="1" dirty="0">
                <a:solidFill>
                  <a:schemeClr val="tx2">
                    <a:lumMod val="75000"/>
                  </a:schemeClr>
                </a:solidFill>
                <a:latin typeface="Times New Roman" panose="02020603050405020304" pitchFamily="18" charset="0"/>
                <a:cs typeface="Times New Roman" panose="02020603050405020304" pitchFamily="18" charset="0"/>
              </a:rPr>
              <a:t>202</a:t>
            </a:r>
            <a:r>
              <a:rPr lang="en-US" sz="2800" b="1" dirty="0">
                <a:solidFill>
                  <a:schemeClr val="tx2">
                    <a:lumMod val="75000"/>
                  </a:schemeClr>
                </a:solidFill>
                <a:latin typeface="Times New Roman" panose="02020603050405020304" pitchFamily="18" charset="0"/>
                <a:cs typeface="Times New Roman" panose="02020603050405020304" pitchFamily="18" charset="0"/>
              </a:rPr>
              <a:t>4</a:t>
            </a:r>
            <a:r>
              <a:rPr lang="lt-LT" sz="2800" b="1" dirty="0">
                <a:solidFill>
                  <a:schemeClr val="tx2">
                    <a:lumMod val="75000"/>
                  </a:schemeClr>
                </a:solidFill>
                <a:latin typeface="Times New Roman" panose="02020603050405020304" pitchFamily="18" charset="0"/>
                <a:cs typeface="Times New Roman" panose="02020603050405020304" pitchFamily="18" charset="0"/>
              </a:rPr>
              <a:t>m. sveikatos būklės aptarimas</a:t>
            </a:r>
            <a:endParaRPr lang="en-US" sz="2800" b="1" dirty="0">
              <a:solidFill>
                <a:schemeClr val="tx2">
                  <a:lumMod val="75000"/>
                </a:schemeClr>
              </a:solidFill>
              <a:latin typeface="Times New Roman" panose="02020603050405020304" pitchFamily="18" charset="0"/>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20688"/>
            <a:ext cx="2997199" cy="677903"/>
          </a:xfrm>
          <a:prstGeom prst="rect">
            <a:avLst/>
          </a:prstGeom>
        </p:spPr>
      </p:pic>
    </p:spTree>
    <p:extLst>
      <p:ext uri="{BB962C8B-B14F-4D97-AF65-F5344CB8AC3E}">
        <p14:creationId xmlns:p14="http://schemas.microsoft.com/office/powerpoint/2010/main" val="2534785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2130425"/>
            <a:ext cx="8572500" cy="1470025"/>
          </a:xfrm>
        </p:spPr>
        <p:txBody>
          <a:bodyPr>
            <a:normAutofit/>
          </a:bodyPr>
          <a:lstStyle/>
          <a:p>
            <a:r>
              <a:rPr lang="lt-LT" altLang="lt-LT" sz="3200" b="1" dirty="0">
                <a:solidFill>
                  <a:srgbClr val="002060"/>
                </a:solidFill>
                <a:latin typeface="Times New Roman" pitchFamily="18" charset="0"/>
                <a:ea typeface="Segoe UI Symbol" pitchFamily="34" charset="0"/>
                <a:cs typeface="Times New Roman" pitchFamily="18" charset="0"/>
              </a:rPr>
              <a:t>Kūno masės indeksas </a:t>
            </a:r>
            <a:br>
              <a:rPr lang="lt-LT" altLang="lt-LT" sz="3200" b="1" dirty="0">
                <a:solidFill>
                  <a:srgbClr val="002060"/>
                </a:solidFill>
                <a:latin typeface="Times New Roman" pitchFamily="18" charset="0"/>
                <a:ea typeface="Segoe UI Symbol" pitchFamily="34" charset="0"/>
                <a:cs typeface="Times New Roman" pitchFamily="18" charset="0"/>
              </a:rPr>
            </a:br>
            <a:r>
              <a:rPr lang="lt-LT" altLang="lt-LT" sz="3200" b="1" dirty="0">
                <a:solidFill>
                  <a:srgbClr val="002060"/>
                </a:solidFill>
                <a:latin typeface="Times New Roman" pitchFamily="18" charset="0"/>
                <a:ea typeface="Segoe UI Symbol" pitchFamily="34" charset="0"/>
                <a:cs typeface="Times New Roman" pitchFamily="18" charset="0"/>
              </a:rPr>
              <a:t>(toliau – KMI)</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pasiskirstymas pagal KMI,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11" name="Turinio vietos rezervavimo ženklas 3">
            <a:extLst>
              <a:ext uri="{FF2B5EF4-FFF2-40B4-BE49-F238E27FC236}">
                <a16:creationId xmlns:a16="http://schemas.microsoft.com/office/drawing/2014/main" id="{E8E8C397-0C8D-4E80-9BAC-4AE5D4955A62}"/>
              </a:ext>
            </a:extLst>
          </p:cNvPr>
          <p:cNvGraphicFramePr>
            <a:graphicFrameLocks noGrp="1"/>
          </p:cNvGraphicFramePr>
          <p:nvPr>
            <p:ph idx="1"/>
            <p:extLst>
              <p:ext uri="{D42A27DB-BD31-4B8C-83A1-F6EECF244321}">
                <p14:modId xmlns:p14="http://schemas.microsoft.com/office/powerpoint/2010/main" val="4279203696"/>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skyriaus</a:t>
            </a:r>
            <a:r>
              <a:rPr lang="lt-LT" altLang="lt-LT" sz="2400" b="1" dirty="0">
                <a:solidFill>
                  <a:srgbClr val="002060"/>
                </a:solidFill>
                <a:latin typeface="Times New Roman" pitchFamily="18" charset="0"/>
                <a:cs typeface="Times New Roman" pitchFamily="18" charset="0"/>
              </a:rPr>
              <a:t> ugdytinių pasiskirstymas pagal KMI,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 (proc.)</a:t>
            </a:r>
            <a:endParaRPr lang="en-US" altLang="lt-LT" sz="2400" dirty="0">
              <a:solidFill>
                <a:srgbClr val="002060"/>
              </a:solidFill>
            </a:endParaRPr>
          </a:p>
        </p:txBody>
      </p:sp>
      <p:graphicFrame>
        <p:nvGraphicFramePr>
          <p:cNvPr id="11" name="Turinio vietos rezervavimo ženklas 3">
            <a:extLst>
              <a:ext uri="{FF2B5EF4-FFF2-40B4-BE49-F238E27FC236}">
                <a16:creationId xmlns:a16="http://schemas.microsoft.com/office/drawing/2014/main" id="{E8E8C397-0C8D-4E80-9BAC-4AE5D4955A62}"/>
              </a:ext>
            </a:extLst>
          </p:cNvPr>
          <p:cNvGraphicFramePr>
            <a:graphicFrameLocks noGrp="1"/>
          </p:cNvGraphicFramePr>
          <p:nvPr>
            <p:ph idx="1"/>
            <p:extLst>
              <p:ext uri="{D42A27DB-BD31-4B8C-83A1-F6EECF244321}">
                <p14:modId xmlns:p14="http://schemas.microsoft.com/office/powerpoint/2010/main" val="498025002"/>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568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itle 8"/>
          <p:cNvSpPr>
            <a:spLocks noGrp="1"/>
          </p:cNvSpPr>
          <p:nvPr>
            <p:ph type="ctrTitle"/>
          </p:nvPr>
        </p:nvSpPr>
        <p:spPr>
          <a:xfrm>
            <a:off x="357188" y="2357438"/>
            <a:ext cx="8572500" cy="1470025"/>
          </a:xfrm>
        </p:spPr>
        <p:txBody>
          <a:bodyPr>
            <a:normAutofit/>
          </a:bodyPr>
          <a:lstStyle/>
          <a:p>
            <a:r>
              <a:rPr lang="lt-LT" altLang="lt-LT" sz="3200" b="1" dirty="0">
                <a:solidFill>
                  <a:srgbClr val="002060"/>
                </a:solidFill>
                <a:latin typeface="Times New Roman" pitchFamily="18" charset="0"/>
                <a:ea typeface="Segoe UI Symbol" pitchFamily="34" charset="0"/>
                <a:cs typeface="Times New Roman" pitchFamily="18" charset="0"/>
              </a:rPr>
              <a:t>Fizinio lavinimo grupės</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Antraštė 9"/>
          <p:cNvSpPr>
            <a:spLocks noGrp="1"/>
          </p:cNvSpPr>
          <p:nvPr>
            <p:ph type="title"/>
          </p:nvPr>
        </p:nvSpPr>
        <p:spPr>
          <a:xfrm>
            <a:off x="457200" y="49847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pasiskirstymas pagal fizinio ugdymo grupes </a:t>
            </a:r>
            <a:br>
              <a:rPr lang="en-US"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latin typeface="Times New Roman" pitchFamily="18" charset="0"/>
              <a:cs typeface="Times New Roman" pitchFamily="18" charset="0"/>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1481411076"/>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966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Antraštė 9"/>
          <p:cNvSpPr>
            <a:spLocks noGrp="1"/>
          </p:cNvSpPr>
          <p:nvPr>
            <p:ph type="title"/>
          </p:nvPr>
        </p:nvSpPr>
        <p:spPr>
          <a:xfrm>
            <a:off x="457200" y="49847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 skyriaus ugdytinių pasiskirstymas pagal fizinio ugdymo grupes </a:t>
            </a:r>
            <a:br>
              <a:rPr lang="en-US"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latin typeface="Times New Roman" pitchFamily="18" charset="0"/>
              <a:cs typeface="Times New Roman" pitchFamily="18" charset="0"/>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2155437496"/>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0497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itle 8"/>
          <p:cNvSpPr>
            <a:spLocks noGrp="1"/>
          </p:cNvSpPr>
          <p:nvPr>
            <p:ph type="ctrTitle"/>
          </p:nvPr>
        </p:nvSpPr>
        <p:spPr>
          <a:xfrm>
            <a:off x="357188" y="2357438"/>
            <a:ext cx="8572500" cy="1470025"/>
          </a:xfrm>
        </p:spPr>
        <p:txBody>
          <a:bodyPr>
            <a:normAutofit/>
          </a:bodyPr>
          <a:lstStyle/>
          <a:p>
            <a:r>
              <a:rPr lang="en-US" altLang="lt-LT" sz="3200" b="1" dirty="0">
                <a:solidFill>
                  <a:srgbClr val="002060"/>
                </a:solidFill>
                <a:latin typeface="Times New Roman" pitchFamily="18" charset="0"/>
                <a:ea typeface="Segoe UI Symbol" pitchFamily="34" charset="0"/>
                <a:cs typeface="Times New Roman" pitchFamily="18" charset="0"/>
              </a:rPr>
              <a:t>Dant</a:t>
            </a:r>
            <a:r>
              <a:rPr lang="lt-LT" altLang="lt-LT" sz="3200" b="1" dirty="0">
                <a:solidFill>
                  <a:srgbClr val="002060"/>
                </a:solidFill>
                <a:latin typeface="Times New Roman" pitchFamily="18" charset="0"/>
                <a:ea typeface="Segoe UI Symbol" pitchFamily="34" charset="0"/>
                <a:cs typeface="Times New Roman" pitchFamily="18" charset="0"/>
              </a:rPr>
              <a:t>ų būklė</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3091215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707755" y="284952"/>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dantų ėduonies intensyvumo (</a:t>
            </a:r>
            <a:r>
              <a:rPr lang="en-US" altLang="lt-LT" sz="2400" b="1" dirty="0">
                <a:solidFill>
                  <a:srgbClr val="002060"/>
                </a:solidFill>
                <a:latin typeface="Times New Roman" pitchFamily="18" charset="0"/>
                <a:cs typeface="Times New Roman" pitchFamily="18" charset="0"/>
              </a:rPr>
              <a:t>kpi+KPI</a:t>
            </a:r>
            <a:r>
              <a:rPr lang="lt-LT" altLang="lt-LT" sz="2400" b="1" dirty="0">
                <a:solidFill>
                  <a:srgbClr val="002060"/>
                </a:solidFill>
                <a:latin typeface="Times New Roman" pitchFamily="18" charset="0"/>
                <a:cs typeface="Times New Roman" pitchFamily="18" charset="0"/>
              </a:rPr>
              <a:t>)</a:t>
            </a:r>
            <a:r>
              <a:rPr lang="en-US" altLang="lt-LT" sz="2400" b="1" dirty="0">
                <a:solidFill>
                  <a:srgbClr val="002060"/>
                </a:solidFill>
                <a:latin typeface="Times New Roman" pitchFamily="18" charset="0"/>
                <a:cs typeface="Times New Roman" pitchFamily="18" charset="0"/>
              </a:rPr>
              <a:t> indeksas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 </a:t>
            </a:r>
            <a:r>
              <a:rPr lang="lt-LT" altLang="lt-LT" sz="2400" b="1" dirty="0">
                <a:solidFill>
                  <a:srgbClr val="002060"/>
                </a:solidFill>
                <a:latin typeface="Times New Roman" pitchFamily="18" charset="0"/>
                <a:cs typeface="Times New Roman" pitchFamily="18" charset="0"/>
              </a:rPr>
              <a:t>m.</a:t>
            </a:r>
            <a:endParaRPr lang="en-US" altLang="lt-LT" sz="2400" dirty="0">
              <a:solidFill>
                <a:srgbClr val="002060"/>
              </a:solidFill>
            </a:endParaRPr>
          </a:p>
        </p:txBody>
      </p:sp>
      <p:sp>
        <p:nvSpPr>
          <p:cNvPr id="2" name="Rounded Rectangle 1"/>
          <p:cNvSpPr/>
          <p:nvPr/>
        </p:nvSpPr>
        <p:spPr>
          <a:xfrm>
            <a:off x="6372199" y="2071686"/>
            <a:ext cx="2592288" cy="146120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b="1" dirty="0">
              <a:solidFill>
                <a:schemeClr val="tx1"/>
              </a:solidFill>
              <a:latin typeface="Times New Roman" panose="02020603050405020304" pitchFamily="18" charset="0"/>
              <a:ea typeface="Times New Roman" panose="02020603050405020304" pitchFamily="18" charset="0"/>
            </a:endParaRPr>
          </a:p>
          <a:p>
            <a:r>
              <a:rPr lang="es-ES_tradnl" sz="1400" b="1" dirty="0">
                <a:solidFill>
                  <a:schemeClr val="tx1"/>
                </a:solidFill>
                <a:latin typeface="Times New Roman" panose="02020603050405020304" pitchFamily="18" charset="0"/>
                <a:ea typeface="Times New Roman" panose="02020603050405020304" pitchFamily="18" charset="0"/>
              </a:rPr>
              <a:t>kpi+KPI indekso ribos: </a:t>
            </a:r>
          </a:p>
          <a:p>
            <a:r>
              <a:rPr lang="es-ES_tradnl" sz="1400" dirty="0">
                <a:solidFill>
                  <a:schemeClr val="tx1"/>
                </a:solidFill>
                <a:latin typeface="Times New Roman" panose="02020603050405020304" pitchFamily="18" charset="0"/>
                <a:ea typeface="Times New Roman" panose="02020603050405020304" pitchFamily="18" charset="0"/>
              </a:rPr>
              <a:t>Labai žemas - mažiau nei 1,2. </a:t>
            </a:r>
          </a:p>
          <a:p>
            <a:r>
              <a:rPr lang="en-US" sz="1400" dirty="0">
                <a:solidFill>
                  <a:schemeClr val="tx1"/>
                </a:solidFill>
                <a:latin typeface="Times New Roman" panose="02020603050405020304" pitchFamily="18" charset="0"/>
                <a:ea typeface="Times New Roman" panose="02020603050405020304" pitchFamily="18" charset="0"/>
              </a:rPr>
              <a:t>Žemas - 1,2-2,6. </a:t>
            </a:r>
          </a:p>
          <a:p>
            <a:r>
              <a:rPr lang="en-US" sz="1400" dirty="0">
                <a:solidFill>
                  <a:schemeClr val="tx1"/>
                </a:solidFill>
                <a:latin typeface="Times New Roman" panose="02020603050405020304" pitchFamily="18" charset="0"/>
                <a:ea typeface="Times New Roman" panose="02020603050405020304" pitchFamily="18" charset="0"/>
              </a:rPr>
              <a:t>Vidutinis 2,7-4,4. </a:t>
            </a:r>
          </a:p>
          <a:p>
            <a:r>
              <a:rPr lang="en-US" sz="1400" dirty="0">
                <a:solidFill>
                  <a:schemeClr val="tx1"/>
                </a:solidFill>
                <a:latin typeface="Times New Roman" panose="02020603050405020304" pitchFamily="18" charset="0"/>
                <a:ea typeface="Times New Roman" panose="02020603050405020304" pitchFamily="18" charset="0"/>
              </a:rPr>
              <a:t>Aukštas 4,5-6,5. </a:t>
            </a:r>
          </a:p>
          <a:p>
            <a:r>
              <a:rPr lang="en-US" sz="1400" dirty="0">
                <a:solidFill>
                  <a:schemeClr val="tx1"/>
                </a:solidFill>
                <a:latin typeface="Times New Roman" panose="02020603050405020304" pitchFamily="18" charset="0"/>
                <a:ea typeface="Times New Roman" panose="02020603050405020304" pitchFamily="18" charset="0"/>
              </a:rPr>
              <a:t>Labai aukštas - daugiau nei 6,5</a:t>
            </a:r>
            <a:r>
              <a:rPr lang="en-US" sz="1600" dirty="0">
                <a:solidFill>
                  <a:schemeClr val="tx1"/>
                </a:solidFill>
                <a:latin typeface="Times New Roman" panose="02020603050405020304" pitchFamily="18" charset="0"/>
                <a:ea typeface="Times New Roman" panose="02020603050405020304" pitchFamily="18" charset="0"/>
              </a:rPr>
              <a:t>.</a:t>
            </a:r>
            <a:endParaRPr lang="lt-LT" altLang="lt-LT" sz="1600" i="1" dirty="0">
              <a:solidFill>
                <a:schemeClr val="tx1"/>
              </a:solidFill>
              <a:latin typeface="Times New Roman" pitchFamily="18" charset="0"/>
              <a:cs typeface="Times New Roman" pitchFamily="18" charset="0"/>
            </a:endParaRPr>
          </a:p>
          <a:p>
            <a:pPr algn="ctr"/>
            <a:endParaRPr lang="en-US" dirty="0"/>
          </a:p>
        </p:txBody>
      </p:sp>
      <p:pic>
        <p:nvPicPr>
          <p:cNvPr id="4" name="Picture 3">
            <a:extLst>
              <a:ext uri="{FF2B5EF4-FFF2-40B4-BE49-F238E27FC236}">
                <a16:creationId xmlns:a16="http://schemas.microsoft.com/office/drawing/2014/main" id="{6BDAB2D5-0AFF-3370-78B9-3CCB16B88F8E}"/>
              </a:ext>
            </a:extLst>
          </p:cNvPr>
          <p:cNvPicPr>
            <a:picLocks noChangeAspect="1"/>
          </p:cNvPicPr>
          <p:nvPr/>
        </p:nvPicPr>
        <p:blipFill>
          <a:blip r:embed="rId2"/>
          <a:srcRect l="14563" t="44620" r="17713" b="17801"/>
          <a:stretch/>
        </p:blipFill>
        <p:spPr>
          <a:xfrm>
            <a:off x="144913" y="4070156"/>
            <a:ext cx="8797466" cy="2745905"/>
          </a:xfrm>
          <a:prstGeom prst="rect">
            <a:avLst/>
          </a:prstGeom>
        </p:spPr>
      </p:pic>
      <p:graphicFrame>
        <p:nvGraphicFramePr>
          <p:cNvPr id="3" name="Chart 2">
            <a:extLst>
              <a:ext uri="{FF2B5EF4-FFF2-40B4-BE49-F238E27FC236}">
                <a16:creationId xmlns:a16="http://schemas.microsoft.com/office/drawing/2014/main" id="{0C80F0B3-8379-F73B-9B3C-8EF1C8635584}"/>
              </a:ext>
            </a:extLst>
          </p:cNvPr>
          <p:cNvGraphicFramePr/>
          <p:nvPr>
            <p:extLst>
              <p:ext uri="{D42A27DB-BD31-4B8C-83A1-F6EECF244321}">
                <p14:modId xmlns:p14="http://schemas.microsoft.com/office/powerpoint/2010/main" val="1011035062"/>
              </p:ext>
            </p:extLst>
          </p:nvPr>
        </p:nvGraphicFramePr>
        <p:xfrm>
          <a:off x="611560" y="1482544"/>
          <a:ext cx="5760639" cy="2378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2173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0" y="-40693"/>
            <a:ext cx="9144000" cy="6858000"/>
          </a:xfrm>
          <a:prstGeom prst="rect">
            <a:avLst/>
          </a:prstGeom>
          <a:blipFill>
            <a:blip r:embed="rId2"/>
            <a:stretch>
              <a:fillRect/>
            </a:stretch>
          </a:blipFill>
          <a:ln w="9525">
            <a:solidFill>
              <a:schemeClr val="tx1"/>
            </a:solidFill>
            <a:miter lim="800000"/>
            <a:headEnd/>
            <a:tailEnd/>
          </a:ln>
        </p:spPr>
        <p:txBody>
          <a:bodyPr wrap="none" anchor="ctr"/>
          <a:lstStyle/>
          <a:p>
            <a:endParaRPr lang="lt-LT" altLang="lt-LT">
              <a:latin typeface="Calibri" pitchFamily="34" charset="0"/>
            </a:endParaRPr>
          </a:p>
        </p:txBody>
      </p:sp>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 skyriaus ugdytinių dantų ėduonies intensyvumo (</a:t>
            </a:r>
            <a:r>
              <a:rPr lang="en-US" altLang="lt-LT" sz="2400" b="1" dirty="0">
                <a:solidFill>
                  <a:srgbClr val="002060"/>
                </a:solidFill>
                <a:latin typeface="Times New Roman" pitchFamily="18" charset="0"/>
                <a:cs typeface="Times New Roman" pitchFamily="18" charset="0"/>
              </a:rPr>
              <a:t>kpi+KPI</a:t>
            </a:r>
            <a:r>
              <a:rPr lang="lt-LT" altLang="lt-LT" sz="2400" b="1" dirty="0">
                <a:solidFill>
                  <a:srgbClr val="002060"/>
                </a:solidFill>
                <a:latin typeface="Times New Roman" pitchFamily="18" charset="0"/>
                <a:cs typeface="Times New Roman" pitchFamily="18" charset="0"/>
              </a:rPr>
              <a:t>)</a:t>
            </a:r>
            <a:r>
              <a:rPr lang="en-US" altLang="lt-LT" sz="2400" b="1" dirty="0">
                <a:solidFill>
                  <a:srgbClr val="002060"/>
                </a:solidFill>
                <a:latin typeface="Times New Roman" pitchFamily="18" charset="0"/>
                <a:cs typeface="Times New Roman" pitchFamily="18" charset="0"/>
              </a:rPr>
              <a:t> indeksas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a:t>
            </a:r>
            <a:endParaRPr lang="en-US" altLang="lt-LT" sz="2400" dirty="0">
              <a:solidFill>
                <a:srgbClr val="002060"/>
              </a:solidFill>
            </a:endParaRPr>
          </a:p>
        </p:txBody>
      </p:sp>
      <p:sp>
        <p:nvSpPr>
          <p:cNvPr id="2" name="Rounded Rectangle 1"/>
          <p:cNvSpPr/>
          <p:nvPr/>
        </p:nvSpPr>
        <p:spPr>
          <a:xfrm>
            <a:off x="6098164" y="2204864"/>
            <a:ext cx="2592288" cy="146120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b="1" dirty="0">
              <a:solidFill>
                <a:schemeClr val="tx1"/>
              </a:solidFill>
              <a:latin typeface="Times New Roman" panose="02020603050405020304" pitchFamily="18" charset="0"/>
              <a:ea typeface="Times New Roman" panose="02020603050405020304" pitchFamily="18" charset="0"/>
            </a:endParaRPr>
          </a:p>
          <a:p>
            <a:r>
              <a:rPr lang="es-ES_tradnl" sz="1400" b="1" dirty="0">
                <a:solidFill>
                  <a:schemeClr val="tx1"/>
                </a:solidFill>
                <a:latin typeface="Times New Roman" panose="02020603050405020304" pitchFamily="18" charset="0"/>
                <a:ea typeface="Times New Roman" panose="02020603050405020304" pitchFamily="18" charset="0"/>
              </a:rPr>
              <a:t>kpi+KPI indekso ribos: </a:t>
            </a:r>
          </a:p>
          <a:p>
            <a:r>
              <a:rPr lang="es-ES_tradnl" sz="1400" dirty="0">
                <a:solidFill>
                  <a:schemeClr val="tx1"/>
                </a:solidFill>
                <a:latin typeface="Times New Roman" panose="02020603050405020304" pitchFamily="18" charset="0"/>
                <a:ea typeface="Times New Roman" panose="02020603050405020304" pitchFamily="18" charset="0"/>
              </a:rPr>
              <a:t>Labai žemas - mažiau nei 1,2. </a:t>
            </a:r>
          </a:p>
          <a:p>
            <a:r>
              <a:rPr lang="en-US" sz="1400" dirty="0">
                <a:solidFill>
                  <a:schemeClr val="tx1"/>
                </a:solidFill>
                <a:latin typeface="Times New Roman" panose="02020603050405020304" pitchFamily="18" charset="0"/>
                <a:ea typeface="Times New Roman" panose="02020603050405020304" pitchFamily="18" charset="0"/>
              </a:rPr>
              <a:t>Žemas - 1,2-2,6. </a:t>
            </a:r>
          </a:p>
          <a:p>
            <a:r>
              <a:rPr lang="en-US" sz="1400" dirty="0">
                <a:solidFill>
                  <a:schemeClr val="tx1"/>
                </a:solidFill>
                <a:latin typeface="Times New Roman" panose="02020603050405020304" pitchFamily="18" charset="0"/>
                <a:ea typeface="Times New Roman" panose="02020603050405020304" pitchFamily="18" charset="0"/>
              </a:rPr>
              <a:t>Vidutinis 2,7-4,4. </a:t>
            </a:r>
          </a:p>
          <a:p>
            <a:r>
              <a:rPr lang="en-US" sz="1400" dirty="0">
                <a:solidFill>
                  <a:schemeClr val="tx1"/>
                </a:solidFill>
                <a:latin typeface="Times New Roman" panose="02020603050405020304" pitchFamily="18" charset="0"/>
                <a:ea typeface="Times New Roman" panose="02020603050405020304" pitchFamily="18" charset="0"/>
              </a:rPr>
              <a:t>Aukštas 4,5-6,5. </a:t>
            </a:r>
          </a:p>
          <a:p>
            <a:r>
              <a:rPr lang="en-US" sz="1400" dirty="0">
                <a:solidFill>
                  <a:schemeClr val="tx1"/>
                </a:solidFill>
                <a:latin typeface="Times New Roman" panose="02020603050405020304" pitchFamily="18" charset="0"/>
                <a:ea typeface="Times New Roman" panose="02020603050405020304" pitchFamily="18" charset="0"/>
              </a:rPr>
              <a:t>Labai aukštas - daugiau nei 6,5</a:t>
            </a:r>
            <a:r>
              <a:rPr lang="en-US" sz="1600" dirty="0">
                <a:solidFill>
                  <a:schemeClr val="tx1"/>
                </a:solidFill>
                <a:latin typeface="Times New Roman" panose="02020603050405020304" pitchFamily="18" charset="0"/>
                <a:ea typeface="Times New Roman" panose="02020603050405020304" pitchFamily="18" charset="0"/>
              </a:rPr>
              <a:t>.</a:t>
            </a:r>
            <a:endParaRPr lang="lt-LT" altLang="lt-LT" sz="1600" i="1" dirty="0">
              <a:solidFill>
                <a:schemeClr val="tx1"/>
              </a:solidFill>
              <a:latin typeface="Times New Roman" pitchFamily="18" charset="0"/>
              <a:cs typeface="Times New Roman" pitchFamily="18" charset="0"/>
            </a:endParaRPr>
          </a:p>
          <a:p>
            <a:pPr algn="ctr"/>
            <a:endParaRPr lang="en-US" dirty="0"/>
          </a:p>
        </p:txBody>
      </p:sp>
      <p:pic>
        <p:nvPicPr>
          <p:cNvPr id="5" name="Picture 4">
            <a:extLst>
              <a:ext uri="{FF2B5EF4-FFF2-40B4-BE49-F238E27FC236}">
                <a16:creationId xmlns:a16="http://schemas.microsoft.com/office/drawing/2014/main" id="{E1E99D31-9ED6-E90F-2322-0A55D09CEB8B}"/>
              </a:ext>
            </a:extLst>
          </p:cNvPr>
          <p:cNvPicPr>
            <a:picLocks noChangeAspect="1"/>
          </p:cNvPicPr>
          <p:nvPr/>
        </p:nvPicPr>
        <p:blipFill>
          <a:blip r:embed="rId3"/>
          <a:srcRect l="14563" t="44400" r="17713" b="37400"/>
          <a:stretch/>
        </p:blipFill>
        <p:spPr>
          <a:xfrm>
            <a:off x="344788" y="4581128"/>
            <a:ext cx="8454424" cy="1552894"/>
          </a:xfrm>
          <a:prstGeom prst="rect">
            <a:avLst/>
          </a:prstGeom>
        </p:spPr>
      </p:pic>
      <p:graphicFrame>
        <p:nvGraphicFramePr>
          <p:cNvPr id="3" name="Chart 2">
            <a:extLst>
              <a:ext uri="{FF2B5EF4-FFF2-40B4-BE49-F238E27FC236}">
                <a16:creationId xmlns:a16="http://schemas.microsoft.com/office/drawing/2014/main" id="{D4DA49B7-3921-3B21-1A93-8024921E2DFE}"/>
              </a:ext>
            </a:extLst>
          </p:cNvPr>
          <p:cNvGraphicFramePr/>
          <p:nvPr>
            <p:extLst>
              <p:ext uri="{D42A27DB-BD31-4B8C-83A1-F6EECF244321}">
                <p14:modId xmlns:p14="http://schemas.microsoft.com/office/powerpoint/2010/main" val="3505637627"/>
              </p:ext>
            </p:extLst>
          </p:nvPr>
        </p:nvGraphicFramePr>
        <p:xfrm>
          <a:off x="285902" y="1844824"/>
          <a:ext cx="5526360" cy="23253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45214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Title 7"/>
          <p:cNvSpPr>
            <a:spLocks noGrp="1"/>
          </p:cNvSpPr>
          <p:nvPr>
            <p:ph type="title"/>
          </p:nvPr>
        </p:nvSpPr>
        <p:spPr>
          <a:xfrm>
            <a:off x="357188" y="642938"/>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Apibendrinimas(</a:t>
            </a:r>
            <a:r>
              <a:rPr lang="en-US" altLang="lt-LT" b="1" dirty="0">
                <a:solidFill>
                  <a:schemeClr val="accent1">
                    <a:lumMod val="50000"/>
                  </a:schemeClr>
                </a:solidFill>
                <a:latin typeface="Times New Roman" pitchFamily="18" charset="0"/>
                <a:cs typeface="Times New Roman" pitchFamily="18" charset="0"/>
              </a:rPr>
              <a:t>1)</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400" y="1746450"/>
            <a:ext cx="8839200" cy="4497139"/>
          </a:xfrm>
        </p:spPr>
        <p:txBody>
          <a:bodyPr>
            <a:normAutofit/>
          </a:bodyPr>
          <a:lstStyle/>
          <a:p>
            <a:pPr marL="0" lvl="0" indent="0">
              <a:buNone/>
            </a:pPr>
            <a:r>
              <a:rPr lang="en-US" sz="2000" b="1" dirty="0">
                <a:latin typeface="Times New Roman" pitchFamily="18" charset="0"/>
                <a:cs typeface="Times New Roman" pitchFamily="18" charset="0"/>
              </a:rPr>
              <a:t>2024 m. </a:t>
            </a:r>
            <a:endParaRPr lang="lt-LT" sz="2000" b="1" dirty="0">
              <a:latin typeface="Times New Roman" pitchFamily="18" charset="0"/>
              <a:cs typeface="Times New Roman" pitchFamily="18" charset="0"/>
            </a:endParaRPr>
          </a:p>
          <a:p>
            <a:pPr marL="0" lvl="0" indent="0">
              <a:buNone/>
            </a:pPr>
            <a:r>
              <a:rPr lang="lt-LT" sz="2000" dirty="0">
                <a:latin typeface="Times New Roman" pitchFamily="18" charset="0"/>
                <a:cs typeface="Times New Roman" pitchFamily="18" charset="0"/>
              </a:rPr>
              <a:t>profilaktiškai sveikatą pasitikrino:</a:t>
            </a:r>
          </a:p>
          <a:p>
            <a:pPr marL="0" lvl="0" indent="0">
              <a:buNone/>
            </a:pPr>
            <a:r>
              <a:rPr lang="en-US" sz="2000" dirty="0">
                <a:latin typeface="Times New Roman" pitchFamily="18" charset="0"/>
                <a:cs typeface="Times New Roman" pitchFamily="18" charset="0"/>
              </a:rPr>
              <a:t>100</a:t>
            </a:r>
            <a:r>
              <a:rPr lang="lt-LT" sz="2000" dirty="0">
                <a:latin typeface="Times New Roman" pitchFamily="18" charset="0"/>
                <a:cs typeface="Times New Roman" pitchFamily="18" charset="0"/>
              </a:rPr>
              <a:t> proc. </a:t>
            </a:r>
            <a:r>
              <a:rPr lang="en-US" sz="2000" dirty="0">
                <a:latin typeface="Times New Roman" pitchFamily="18" charset="0"/>
                <a:cs typeface="Times New Roman" pitchFamily="18" charset="0"/>
              </a:rPr>
              <a:t>Neringos </a:t>
            </a:r>
            <a:r>
              <a:rPr lang="en-US" sz="2000" dirty="0" err="1">
                <a:latin typeface="Times New Roman" pitchFamily="18" charset="0"/>
                <a:cs typeface="Times New Roman" pitchFamily="18" charset="0"/>
              </a:rPr>
              <a:t>gimnazijos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moksleivi</a:t>
            </a:r>
            <a:r>
              <a:rPr lang="lt-LT" sz="2000" dirty="0">
                <a:latin typeface="Times New Roman" pitchFamily="18" charset="0"/>
                <a:cs typeface="Times New Roman" pitchFamily="18" charset="0"/>
              </a:rPr>
              <a:t>ų;</a:t>
            </a:r>
          </a:p>
          <a:p>
            <a:pPr marL="0" lvl="0" indent="0">
              <a:buNone/>
            </a:pPr>
            <a:r>
              <a:rPr lang="en-US" sz="2000" dirty="0">
                <a:latin typeface="Times New Roman" pitchFamily="18" charset="0"/>
                <a:cs typeface="Times New Roman" pitchFamily="18" charset="0"/>
              </a:rPr>
              <a:t>100 proc. Neringos </a:t>
            </a:r>
            <a:r>
              <a:rPr lang="en-US" sz="2000" dirty="0" err="1">
                <a:latin typeface="Times New Roman" pitchFamily="18" charset="0"/>
                <a:cs typeface="Times New Roman" pitchFamily="18" charset="0"/>
              </a:rPr>
              <a:t>gimnazijos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Juodkrant</a:t>
            </a:r>
            <a:r>
              <a:rPr lang="lt-LT" sz="2000" dirty="0">
                <a:latin typeface="Times New Roman" pitchFamily="18" charset="0"/>
                <a:cs typeface="Times New Roman" pitchFamily="18" charset="0"/>
              </a:rPr>
              <a:t>ės skyriaus ugdytinių;</a:t>
            </a:r>
          </a:p>
          <a:p>
            <a:pPr marL="0" lvl="0" indent="0">
              <a:buNone/>
            </a:pPr>
            <a:endParaRPr lang="lt-LT"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4</a:t>
            </a:r>
            <a:r>
              <a:rPr lang="lt-LT" sz="2000" dirty="0">
                <a:latin typeface="Times New Roman" pitchFamily="18" charset="0"/>
                <a:cs typeface="Times New Roman" pitchFamily="18" charset="0"/>
              </a:rPr>
              <a:t> proc. </a:t>
            </a:r>
            <a:r>
              <a:rPr lang="en-US" sz="2000" dirty="0">
                <a:latin typeface="Times New Roman" pitchFamily="18" charset="0"/>
                <a:cs typeface="Times New Roman" pitchFamily="18" charset="0"/>
              </a:rPr>
              <a:t>Neringos gimnazijos </a:t>
            </a:r>
            <a:r>
              <a:rPr lang="en-US" sz="2000" dirty="0" err="1">
                <a:latin typeface="Times New Roman" pitchFamily="18" charset="0"/>
                <a:cs typeface="Times New Roman" pitchFamily="18" charset="0"/>
              </a:rPr>
              <a:t>moksleivi</a:t>
            </a:r>
            <a:r>
              <a:rPr lang="lt-LT" sz="2000" dirty="0">
                <a:latin typeface="Times New Roman" pitchFamily="18" charset="0"/>
                <a:cs typeface="Times New Roman" pitchFamily="18" charset="0"/>
              </a:rPr>
              <a:t>ų buvo nurodytos bendros</a:t>
            </a:r>
            <a:r>
              <a:rPr lang="en-US" sz="2000" dirty="0">
                <a:latin typeface="Times New Roman" pitchFamily="18" charset="0"/>
                <a:cs typeface="Times New Roman" pitchFamily="18" charset="0"/>
              </a:rPr>
              <a:t>.</a:t>
            </a:r>
          </a:p>
          <a:p>
            <a:pPr marL="0" indent="0">
              <a:buNone/>
            </a:pPr>
            <a:endParaRPr lang="en-US" sz="2000" dirty="0">
              <a:latin typeface="Times New Roman" pitchFamily="18" charset="0"/>
              <a:cs typeface="Times New Roman" pitchFamily="18" charset="0"/>
            </a:endParaRPr>
          </a:p>
          <a:p>
            <a:pPr marL="0" indent="0">
              <a:buNone/>
              <a:defRPr/>
            </a:pPr>
            <a:endParaRPr lang="lt-LT" dirty="0"/>
          </a:p>
        </p:txBody>
      </p:sp>
      <p:pic>
        <p:nvPicPr>
          <p:cNvPr id="4" name="Picture 3">
            <a:extLst>
              <a:ext uri="{FF2B5EF4-FFF2-40B4-BE49-F238E27FC236}">
                <a16:creationId xmlns:a16="http://schemas.microsoft.com/office/drawing/2014/main" id="{49FE745B-AFAA-4D66-96D4-05D12420AC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55" y="1311518"/>
            <a:ext cx="8969320" cy="334417"/>
          </a:xfrm>
          <a:prstGeom prst="rect">
            <a:avLst/>
          </a:prstGeom>
        </p:spPr>
      </p:pic>
      <p:pic>
        <p:nvPicPr>
          <p:cNvPr id="5" name="Picture 4">
            <a:extLst>
              <a:ext uri="{FF2B5EF4-FFF2-40B4-BE49-F238E27FC236}">
                <a16:creationId xmlns:a16="http://schemas.microsoft.com/office/drawing/2014/main" id="{4ED4A807-0C18-446A-96DF-BC27F6DF8F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80" y="3261791"/>
            <a:ext cx="8969320" cy="33441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491490" y="1121910"/>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altLang="lt-LT" sz="2400" b="1" dirty="0">
                <a:solidFill>
                  <a:srgbClr val="002060"/>
                </a:solidFill>
                <a:latin typeface="Times New Roman" pitchFamily="18" charset="0"/>
                <a:cs typeface="Times New Roman" pitchFamily="18" charset="0"/>
              </a:rPr>
              <a:t>Sveikatos duomenų analizės aprašymas (1) </a:t>
            </a:r>
            <a:endParaRPr lang="en-US" sz="2400" dirty="0">
              <a:solidFill>
                <a:srgbClr val="002060"/>
              </a:solidFill>
              <a:latin typeface="Montserrat Medium"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57" y="2068790"/>
            <a:ext cx="8969320" cy="334417"/>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490965" y="2579544"/>
            <a:ext cx="8172112" cy="3801784"/>
          </a:xfrm>
          <a:prstGeom prst="rect">
            <a:avLst/>
          </a:prstGeom>
        </p:spPr>
        <p:txBody>
          <a:bodyPr>
            <a:normAutofit lnSpcReduction="10000"/>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t-LT" sz="1600" dirty="0">
                <a:latin typeface="Times New Roman" panose="02020603050405020304" pitchFamily="18" charset="0"/>
                <a:cs typeface="Times New Roman" panose="02020603050405020304" pitchFamily="18" charset="0"/>
              </a:rPr>
              <a:t>Lietuvos Respublikos sveikatos apsaugos ministro 2017 m. kovo 13 d.  įsakymu Nr. V-284  patvirtintos Lietuvos higienos normos </a:t>
            </a:r>
            <a:r>
              <a:rPr lang="lt-LT" sz="1600" b="1" dirty="0">
                <a:latin typeface="Times New Roman" panose="02020603050405020304" pitchFamily="18" charset="0"/>
                <a:cs typeface="Times New Roman" panose="02020603050405020304" pitchFamily="18" charset="0"/>
              </a:rPr>
              <a:t>HN 21:2017 ,,Mokykla, vykdanti bendrojo ugdymo programas. Bendrieji sveikatos saugos reikalavimai”</a:t>
            </a:r>
            <a:r>
              <a:rPr lang="lt-LT" sz="1600" dirty="0">
                <a:latin typeface="Times New Roman" panose="02020603050405020304" pitchFamily="18" charset="0"/>
                <a:cs typeface="Times New Roman" panose="02020603050405020304" pitchFamily="18" charset="0"/>
              </a:rPr>
              <a:t> 75 punkte nurodyta, kad mokyklos vadovas ar jo įgaliotas asmuo turi užtikrinti, kad mokiniai iki 18 metų ugdymo procese dalyvautų pasitikrinę sveikatą ir pateikę vaiko sveikatos pažymėjimą, išduotą ne anksčiau kaip prieš metus. Naujoje mokykloje pradėję mokytis mokiniai vaiko sveikatos pažymėjimą turi pateikti iki rugsėjo 15 d. </a:t>
            </a:r>
            <a:endParaRPr lang="en-US" sz="1600" dirty="0">
              <a:latin typeface="Times New Roman" panose="02020603050405020304" pitchFamily="18" charset="0"/>
              <a:cs typeface="Times New Roman" panose="02020603050405020304" pitchFamily="18" charset="0"/>
            </a:endParaRPr>
          </a:p>
          <a:p>
            <a:pPr marL="0" indent="0" algn="just">
              <a:buNone/>
            </a:pPr>
            <a:endParaRPr lang="en-US" sz="1600" dirty="0">
              <a:latin typeface="Times New Roman" panose="02020603050405020304" pitchFamily="18" charset="0"/>
              <a:cs typeface="Times New Roman" panose="02020603050405020304" pitchFamily="18" charset="0"/>
            </a:endParaRPr>
          </a:p>
          <a:p>
            <a:pPr marL="0" indent="0">
              <a:buNone/>
            </a:pPr>
            <a:r>
              <a:rPr lang="lt-LT" altLang="lt-LT" sz="1600" dirty="0">
                <a:latin typeface="Times New Roman" pitchFamily="18" charset="0"/>
                <a:cs typeface="Times New Roman" pitchFamily="18" charset="0"/>
              </a:rPr>
              <a:t>Lietuvos Respublikos sveikatos apsaugos ministro 2016 m. sausio 26 d. įsakymu Nr. V-93 patvirtintos Lietuvos higienos normos </a:t>
            </a:r>
            <a:r>
              <a:rPr lang="lt-LT" altLang="lt-LT" sz="1600" b="1" dirty="0">
                <a:latin typeface="Times New Roman" pitchFamily="18" charset="0"/>
                <a:cs typeface="Times New Roman" pitchFamily="18" charset="0"/>
              </a:rPr>
              <a:t>HN 75:2016 „Ikimokyklinio ir priešmokyklinio ugdymo programų vykdymo bendrieji sveikatos saugos reikalavimai“</a:t>
            </a:r>
            <a:r>
              <a:rPr lang="lt-LT" altLang="lt-LT" sz="1600" dirty="0">
                <a:latin typeface="Times New Roman" pitchFamily="18" charset="0"/>
                <a:cs typeface="Times New Roman" pitchFamily="18" charset="0"/>
              </a:rPr>
              <a:t> 79 punkte nrodyta, kad priimant vaiką į įstaigą ir vėliau kiekvienais metais turi būti pateiktas sveikatos pažymėjimas. </a:t>
            </a:r>
          </a:p>
          <a:p>
            <a:pPr eaLnBrk="1" hangingPunct="1">
              <a:lnSpc>
                <a:spcPct val="150000"/>
              </a:lnSpc>
              <a:buFont typeface="Arial" charset="0"/>
              <a:buNone/>
            </a:pPr>
            <a:endParaRPr lang="lt-LT" altLang="lt-LT" sz="1500" dirty="0">
              <a:latin typeface="Times New Roman" pitchFamily="18" charset="0"/>
              <a:cs typeface="Times New Roman" pitchFamily="18" charset="0"/>
            </a:endParaRPr>
          </a:p>
          <a:p>
            <a:pPr marL="0" indent="0" algn="just">
              <a:buNone/>
            </a:pPr>
            <a:endParaRPr lang="lt-LT" sz="1050" dirty="0">
              <a:latin typeface="Times New Roman" panose="02020603050405020304" pitchFamily="18" charset="0"/>
              <a:cs typeface="Times New Roman" panose="02020603050405020304" pitchFamily="18" charset="0"/>
            </a:endParaRPr>
          </a:p>
          <a:p>
            <a:endParaRPr lang="en-US" sz="1050" dirty="0">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2</a:t>
            </a:fld>
            <a:endParaRPr lang="en-US" sz="1350" dirty="0">
              <a:solidFill>
                <a:srgbClr val="F0A334"/>
              </a:solidFill>
            </a:endParaRPr>
          </a:p>
        </p:txBody>
      </p:sp>
    </p:spTree>
    <p:extLst>
      <p:ext uri="{BB962C8B-B14F-4D97-AF65-F5344CB8AC3E}">
        <p14:creationId xmlns:p14="http://schemas.microsoft.com/office/powerpoint/2010/main" val="3439623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Title 7"/>
          <p:cNvSpPr>
            <a:spLocks noGrp="1"/>
          </p:cNvSpPr>
          <p:nvPr>
            <p:ph type="title"/>
          </p:nvPr>
        </p:nvSpPr>
        <p:spPr>
          <a:xfrm>
            <a:off x="323528" y="344711"/>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Apibendrinimas(</a:t>
            </a:r>
            <a:r>
              <a:rPr lang="en-US" altLang="lt-LT" b="1" dirty="0">
                <a:solidFill>
                  <a:schemeClr val="accent1">
                    <a:lumMod val="50000"/>
                  </a:schemeClr>
                </a:solidFill>
                <a:latin typeface="Times New Roman" pitchFamily="18" charset="0"/>
                <a:cs typeface="Times New Roman" pitchFamily="18" charset="0"/>
              </a:rPr>
              <a:t>2)</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400" y="1340768"/>
            <a:ext cx="8839200" cy="5256584"/>
          </a:xfrm>
        </p:spPr>
        <p:txBody>
          <a:bodyPr>
            <a:normAutofit/>
          </a:bodyPr>
          <a:lstStyle/>
          <a:p>
            <a:pPr marL="0" indent="0">
              <a:buNone/>
            </a:pPr>
            <a:r>
              <a:rPr lang="en-US" sz="2000" dirty="0">
                <a:solidFill>
                  <a:prstClr val="black"/>
                </a:solidFill>
                <a:latin typeface="Times New Roman" pitchFamily="18" charset="0"/>
                <a:cs typeface="Times New Roman" pitchFamily="18" charset="0"/>
              </a:rPr>
              <a:t>N</a:t>
            </a:r>
            <a:r>
              <a:rPr lang="lt-LT" sz="2000" dirty="0">
                <a:solidFill>
                  <a:prstClr val="black"/>
                </a:solidFill>
                <a:latin typeface="Times New Roman" pitchFamily="18" charset="0"/>
                <a:cs typeface="Times New Roman" pitchFamily="18" charset="0"/>
              </a:rPr>
              <a:t>ormalų kūno svorį turėjo:</a:t>
            </a:r>
          </a:p>
          <a:p>
            <a:pPr marL="0" lvl="0" indent="0">
              <a:buNone/>
            </a:pPr>
            <a:r>
              <a:rPr lang="en-US" sz="2000" dirty="0">
                <a:solidFill>
                  <a:prstClr val="black"/>
                </a:solidFill>
                <a:latin typeface="Times New Roman" pitchFamily="18" charset="0"/>
                <a:cs typeface="Times New Roman" pitchFamily="18" charset="0"/>
              </a:rPr>
              <a:t>56 proc.</a:t>
            </a:r>
            <a:r>
              <a:rPr lang="lt-LT" sz="2000" dirty="0">
                <a:solidFill>
                  <a:prstClr val="black"/>
                </a:solidFill>
                <a:latin typeface="Times New Roman" pitchFamily="18" charset="0"/>
                <a:cs typeface="Times New Roman" pitchFamily="18" charset="0"/>
              </a:rPr>
              <a:t> </a:t>
            </a:r>
            <a:r>
              <a:rPr lang="en-US" sz="2000" dirty="0">
                <a:solidFill>
                  <a:prstClr val="black"/>
                </a:solidFill>
                <a:latin typeface="Times New Roman" pitchFamily="18" charset="0"/>
                <a:cs typeface="Times New Roman" pitchFamily="18" charset="0"/>
              </a:rPr>
              <a:t>Neringos gimnazijos </a:t>
            </a:r>
            <a:r>
              <a:rPr lang="en-US" sz="2000" dirty="0" err="1">
                <a:solidFill>
                  <a:prstClr val="black"/>
                </a:solidFill>
                <a:latin typeface="Times New Roman" pitchFamily="18" charset="0"/>
                <a:cs typeface="Times New Roman" pitchFamily="18" charset="0"/>
              </a:rPr>
              <a:t>moksleivi</a:t>
            </a:r>
            <a:r>
              <a:rPr lang="lt-LT" sz="2000" dirty="0">
                <a:solidFill>
                  <a:prstClr val="black"/>
                </a:solidFill>
                <a:latin typeface="Times New Roman" pitchFamily="18" charset="0"/>
                <a:cs typeface="Times New Roman" pitchFamily="18" charset="0"/>
              </a:rPr>
              <a:t>ų;</a:t>
            </a:r>
          </a:p>
          <a:p>
            <a:pPr marL="0" lvl="0" indent="0">
              <a:buNone/>
            </a:pPr>
            <a:r>
              <a:rPr lang="en-US" sz="2000" dirty="0">
                <a:solidFill>
                  <a:prstClr val="black"/>
                </a:solidFill>
                <a:latin typeface="Times New Roman" pitchFamily="18" charset="0"/>
                <a:cs typeface="Times New Roman" pitchFamily="18" charset="0"/>
              </a:rPr>
              <a:t>69 proc. Neringos </a:t>
            </a:r>
            <a:r>
              <a:rPr lang="en-US" sz="2000" dirty="0" err="1">
                <a:solidFill>
                  <a:prstClr val="black"/>
                </a:solidFill>
                <a:latin typeface="Times New Roman" pitchFamily="18" charset="0"/>
                <a:cs typeface="Times New Roman" pitchFamily="18" charset="0"/>
              </a:rPr>
              <a:t>gimnazijos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Juodkrant</a:t>
            </a:r>
            <a:r>
              <a:rPr lang="lt-LT" sz="2000" dirty="0">
                <a:solidFill>
                  <a:prstClr val="black"/>
                </a:solidFill>
                <a:latin typeface="Times New Roman" pitchFamily="18" charset="0"/>
                <a:cs typeface="Times New Roman" pitchFamily="18" charset="0"/>
              </a:rPr>
              <a:t>ės skyriaus ugdytinių;</a:t>
            </a:r>
          </a:p>
          <a:p>
            <a:pPr marL="0" lvl="0" indent="0">
              <a:buNone/>
            </a:pPr>
            <a:endParaRPr lang="lt-LT" sz="2000" dirty="0">
              <a:solidFill>
                <a:prstClr val="black"/>
              </a:solidFill>
              <a:latin typeface="Times New Roman" pitchFamily="18" charset="0"/>
              <a:cs typeface="Times New Roman" pitchFamily="18" charset="0"/>
            </a:endParaRPr>
          </a:p>
          <a:p>
            <a:pPr marL="0" lvl="0" indent="0">
              <a:buNone/>
            </a:pPr>
            <a:r>
              <a:rPr lang="en-US" sz="2000" dirty="0">
                <a:solidFill>
                  <a:prstClr val="black"/>
                </a:solidFill>
                <a:latin typeface="Times New Roman" pitchFamily="18" charset="0"/>
                <a:cs typeface="Times New Roman" pitchFamily="18" charset="0"/>
              </a:rPr>
              <a:t>1 proc. </a:t>
            </a:r>
            <a:r>
              <a:rPr lang="lt-LT" sz="2000" dirty="0">
                <a:solidFill>
                  <a:prstClr val="black"/>
                </a:solidFill>
                <a:latin typeface="Times New Roman" pitchFamily="18" charset="0"/>
                <a:cs typeface="Times New Roman" pitchFamily="18" charset="0"/>
              </a:rPr>
              <a:t>Neringos gimnazijos m</a:t>
            </a:r>
            <a:r>
              <a:rPr lang="en-US" sz="2000" dirty="0" err="1">
                <a:solidFill>
                  <a:prstClr val="black"/>
                </a:solidFill>
                <a:latin typeface="Times New Roman" pitchFamily="18" charset="0"/>
                <a:cs typeface="Times New Roman" pitchFamily="18" charset="0"/>
              </a:rPr>
              <a:t>oksleivi</a:t>
            </a:r>
            <a:r>
              <a:rPr lang="lt-LT" sz="2000" dirty="0">
                <a:solidFill>
                  <a:prstClr val="black"/>
                </a:solidFill>
                <a:latin typeface="Times New Roman" pitchFamily="18" charset="0"/>
                <a:cs typeface="Times New Roman" pitchFamily="18" charset="0"/>
              </a:rPr>
              <a:t>ų- priskirta parengiamoji fizinio ugdymo grupė;</a:t>
            </a:r>
          </a:p>
          <a:p>
            <a:pPr marL="0" lvl="0" indent="0">
              <a:buNone/>
            </a:pPr>
            <a:r>
              <a:rPr lang="en-US" sz="2000" dirty="0">
                <a:solidFill>
                  <a:prstClr val="black"/>
                </a:solidFill>
                <a:latin typeface="Times New Roman" pitchFamily="18" charset="0"/>
                <a:cs typeface="Times New Roman" pitchFamily="18" charset="0"/>
              </a:rPr>
              <a:t>Visi</a:t>
            </a:r>
            <a:r>
              <a:rPr lang="lt-LT" sz="2000" dirty="0">
                <a:solidFill>
                  <a:prstClr val="black"/>
                </a:solidFill>
                <a:latin typeface="Times New Roman" pitchFamily="18" charset="0"/>
                <a:cs typeface="Times New Roman" pitchFamily="18" charset="0"/>
              </a:rPr>
              <a:t>ems ikimokyklinio-priešmokyklinio ugdymo </a:t>
            </a:r>
            <a:r>
              <a:rPr lang="en-US" sz="2000" dirty="0" err="1">
                <a:solidFill>
                  <a:prstClr val="black"/>
                </a:solidFill>
                <a:latin typeface="Times New Roman" pitchFamily="18" charset="0"/>
                <a:cs typeface="Times New Roman" pitchFamily="18" charset="0"/>
              </a:rPr>
              <a:t>ugdytinia</a:t>
            </a:r>
            <a:r>
              <a:rPr lang="lt-LT" sz="2000" dirty="0">
                <a:solidFill>
                  <a:prstClr val="black"/>
                </a:solidFill>
                <a:latin typeface="Times New Roman" pitchFamily="18" charset="0"/>
                <a:cs typeface="Times New Roman" pitchFamily="18" charset="0"/>
              </a:rPr>
              <a:t>ms - pagrindinė fizinio ugdymo grupė.</a:t>
            </a:r>
            <a:r>
              <a:rPr lang="en-US" sz="2000" dirty="0">
                <a:solidFill>
                  <a:prstClr val="black"/>
                </a:solidFill>
                <a:latin typeface="Times New Roman" pitchFamily="18" charset="0"/>
                <a:cs typeface="Times New Roman" pitchFamily="18" charset="0"/>
              </a:rPr>
              <a:t> </a:t>
            </a:r>
            <a:endParaRPr lang="lt-LT" sz="2000" dirty="0">
              <a:solidFill>
                <a:prstClr val="black"/>
              </a:solidFill>
              <a:latin typeface="Times New Roman" pitchFamily="18" charset="0"/>
              <a:cs typeface="Times New Roman" pitchFamily="18" charset="0"/>
            </a:endParaRPr>
          </a:p>
          <a:p>
            <a:pPr marL="0" lvl="0" indent="0">
              <a:buNone/>
            </a:pPr>
            <a:endParaRPr lang="lt-LT" sz="2000" dirty="0">
              <a:solidFill>
                <a:prstClr val="black"/>
              </a:solidFill>
              <a:latin typeface="Times New Roman" pitchFamily="18" charset="0"/>
              <a:cs typeface="Times New Roman" pitchFamily="18" charset="0"/>
            </a:endParaRPr>
          </a:p>
          <a:p>
            <a:pPr marL="0" lvl="0" indent="0">
              <a:buNone/>
            </a:pPr>
            <a:r>
              <a:rPr lang="lt-LT" sz="2000" dirty="0">
                <a:solidFill>
                  <a:prstClr val="black"/>
                </a:solidFill>
                <a:latin typeface="Times New Roman" pitchFamily="18" charset="0"/>
                <a:cs typeface="Times New Roman" pitchFamily="18" charset="0"/>
              </a:rPr>
              <a:t>Odontologo apžiūra atlikta visiems moksleiviams.</a:t>
            </a:r>
            <a:endParaRPr lang="lt-LT" sz="2800" dirty="0">
              <a:solidFill>
                <a:prstClr val="black"/>
              </a:solidFill>
              <a:latin typeface="Times New Roman" pitchFamily="18" charset="0"/>
              <a:cs typeface="Times New Roman" pitchFamily="18" charset="0"/>
            </a:endParaRPr>
          </a:p>
          <a:p>
            <a:pPr lvl="0"/>
            <a:endParaRPr lang="lt-LT" sz="2800" dirty="0"/>
          </a:p>
          <a:p>
            <a:pPr>
              <a:defRPr/>
            </a:pPr>
            <a:endParaRPr lang="lt-LT" sz="2800" dirty="0"/>
          </a:p>
          <a:p>
            <a:pPr>
              <a:defRPr/>
            </a:pPr>
            <a:endParaRPr lang="lt-LT" dirty="0"/>
          </a:p>
        </p:txBody>
      </p:sp>
      <p:pic>
        <p:nvPicPr>
          <p:cNvPr id="4" name="Picture 3">
            <a:extLst>
              <a:ext uri="{FF2B5EF4-FFF2-40B4-BE49-F238E27FC236}">
                <a16:creationId xmlns:a16="http://schemas.microsoft.com/office/drawing/2014/main" id="{45968731-C019-4CAA-874A-AFB272DF86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6" y="2541710"/>
            <a:ext cx="8969320" cy="334417"/>
          </a:xfrm>
          <a:prstGeom prst="rect">
            <a:avLst/>
          </a:prstGeom>
        </p:spPr>
      </p:pic>
      <p:pic>
        <p:nvPicPr>
          <p:cNvPr id="5" name="Picture 4">
            <a:extLst>
              <a:ext uri="{FF2B5EF4-FFF2-40B4-BE49-F238E27FC236}">
                <a16:creationId xmlns:a16="http://schemas.microsoft.com/office/drawing/2014/main" id="{BB83079E-E783-483E-A75B-CDCBC49992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40" y="891313"/>
            <a:ext cx="8969320" cy="334417"/>
          </a:xfrm>
          <a:prstGeom prst="rect">
            <a:avLst/>
          </a:prstGeom>
        </p:spPr>
      </p:pic>
      <p:pic>
        <p:nvPicPr>
          <p:cNvPr id="6" name="Picture 5">
            <a:extLst>
              <a:ext uri="{FF2B5EF4-FFF2-40B4-BE49-F238E27FC236}">
                <a16:creationId xmlns:a16="http://schemas.microsoft.com/office/drawing/2014/main" id="{6F6F6E5A-A4E6-4944-A5D3-4DA0103F21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80" y="4155255"/>
            <a:ext cx="8969320" cy="334417"/>
          </a:xfrm>
          <a:prstGeom prst="rect">
            <a:avLst/>
          </a:prstGeom>
        </p:spPr>
      </p:pic>
    </p:spTree>
    <p:extLst>
      <p:ext uri="{BB962C8B-B14F-4D97-AF65-F5344CB8AC3E}">
        <p14:creationId xmlns:p14="http://schemas.microsoft.com/office/powerpoint/2010/main" val="118573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Title 7"/>
          <p:cNvSpPr>
            <a:spLocks noGrp="1"/>
          </p:cNvSpPr>
          <p:nvPr>
            <p:ph type="title"/>
          </p:nvPr>
        </p:nvSpPr>
        <p:spPr>
          <a:xfrm>
            <a:off x="357188" y="642938"/>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Rekomendacijos</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400" y="1628775"/>
            <a:ext cx="8839200" cy="5000625"/>
          </a:xfrm>
        </p:spPr>
        <p:txBody>
          <a:bodyPr/>
          <a:lstStyle/>
          <a:p>
            <a:pPr lvl="0"/>
            <a:r>
              <a:rPr lang="lt-LT" sz="2000" dirty="0">
                <a:latin typeface="Times New Roman" pitchFamily="18" charset="0"/>
                <a:cs typeface="Times New Roman" pitchFamily="18" charset="0"/>
              </a:rPr>
              <a:t>Svarbu bendruomenę įtraukti į sveikatos stiprinimo veiklas – organizuoti ir vykdyti mokymus, apimančius aiškią, išsamią ir patikimą informaciją apie mitybą, fizinį aktyvumą, asmens higieną.</a:t>
            </a:r>
          </a:p>
          <a:p>
            <a:pPr lvl="0"/>
            <a:r>
              <a:rPr lang="lt-LT" sz="2000" dirty="0">
                <a:latin typeface="Times New Roman" pitchFamily="18" charset="0"/>
                <a:cs typeface="Times New Roman" pitchFamily="18" charset="0"/>
              </a:rPr>
              <a:t>Būtina vaikų sveikatos priežiūrą vykdyti visomis kryptimis - ypatingą dėmesį skiriant burnos higienos ir ėduonies profilaktikai, pilnavertei mitybai, fiziniam aktyvumui</a:t>
            </a:r>
            <a:r>
              <a:rPr lang="en-US" sz="2000" dirty="0">
                <a:latin typeface="Times New Roman" pitchFamily="18" charset="0"/>
                <a:cs typeface="Times New Roman" pitchFamily="18" charset="0"/>
              </a:rPr>
              <a:t>, </a:t>
            </a:r>
            <a:r>
              <a:rPr lang="lt-LT" sz="2000" dirty="0">
                <a:latin typeface="Times New Roman" pitchFamily="18" charset="0"/>
                <a:cs typeface="Times New Roman" pitchFamily="18" charset="0"/>
              </a:rPr>
              <a:t>tinkamam </a:t>
            </a:r>
            <a:r>
              <a:rPr lang="en-US" sz="2000" dirty="0" err="1">
                <a:latin typeface="Times New Roman" pitchFamily="18" charset="0"/>
                <a:cs typeface="Times New Roman" pitchFamily="18" charset="0"/>
              </a:rPr>
              <a:t>darbo</a:t>
            </a:r>
            <a:r>
              <a:rPr lang="en-US" sz="2000" dirty="0">
                <a:latin typeface="Times New Roman" pitchFamily="18" charset="0"/>
                <a:cs typeface="Times New Roman" pitchFamily="18" charset="0"/>
              </a:rPr>
              <a:t> ir </a:t>
            </a:r>
            <a:r>
              <a:rPr lang="en-US" sz="2000" dirty="0" err="1">
                <a:latin typeface="Times New Roman" pitchFamily="18" charset="0"/>
                <a:cs typeface="Times New Roman" pitchFamily="18" charset="0"/>
              </a:rPr>
              <a:t>poilsio</a:t>
            </a:r>
            <a:r>
              <a:rPr lang="en-US" sz="2000" dirty="0">
                <a:latin typeface="Times New Roman" pitchFamily="18" charset="0"/>
                <a:cs typeface="Times New Roman" pitchFamily="18" charset="0"/>
              </a:rPr>
              <a:t> </a:t>
            </a:r>
            <a:r>
              <a:rPr lang="lt-LT" sz="2000" dirty="0">
                <a:latin typeface="Times New Roman" pitchFamily="18" charset="0"/>
                <a:cs typeface="Times New Roman" pitchFamily="18" charset="0"/>
              </a:rPr>
              <a:t>rėžimui bei išmaniųjų prietaisų naudojimui.</a:t>
            </a:r>
            <a:endParaRPr lang="en-US" sz="2000" dirty="0">
              <a:latin typeface="Times New Roman" pitchFamily="18" charset="0"/>
              <a:cs typeface="Times New Roman" pitchFamily="18" charset="0"/>
            </a:endParaRPr>
          </a:p>
          <a:p>
            <a:pPr marL="0" indent="0">
              <a:buNone/>
              <a:defRPr/>
            </a:pPr>
            <a:endParaRPr lang="lt-LT" sz="2800" dirty="0">
              <a:latin typeface="Times New Roman" pitchFamily="18" charset="0"/>
              <a:cs typeface="Times New Roman" pitchFamily="18" charset="0"/>
            </a:endParaRPr>
          </a:p>
          <a:p>
            <a:pPr>
              <a:buFont typeface="Arial" charset="0"/>
              <a:buNone/>
              <a:defRPr/>
            </a:pPr>
            <a:endParaRPr lang="lt-LT" sz="2800" dirty="0"/>
          </a:p>
          <a:p>
            <a:pPr>
              <a:defRPr/>
            </a:pPr>
            <a:endParaRPr lang="lt-LT" sz="2800" dirty="0"/>
          </a:p>
          <a:p>
            <a:pPr>
              <a:defRPr/>
            </a:pPr>
            <a:endParaRPr lang="lt-LT" dirty="0"/>
          </a:p>
        </p:txBody>
      </p:sp>
    </p:spTree>
    <p:extLst>
      <p:ext uri="{BB962C8B-B14F-4D97-AF65-F5344CB8AC3E}">
        <p14:creationId xmlns:p14="http://schemas.microsoft.com/office/powerpoint/2010/main" val="3380821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653890" y="3700112"/>
            <a:ext cx="5328591" cy="1961136"/>
          </a:xfrm>
        </p:spPr>
        <p:txBody>
          <a:bodyPr>
            <a:normAutofit fontScale="85000" lnSpcReduction="20000"/>
          </a:bodyPr>
          <a:lstStyle/>
          <a:p>
            <a:r>
              <a:rPr lang="lt-LT" sz="1800" dirty="0">
                <a:solidFill>
                  <a:srgbClr val="002060"/>
                </a:solidFill>
                <a:latin typeface="Arial" pitchFamily="34" charset="0"/>
                <a:cs typeface="Arial" pitchFamily="34" charset="0"/>
              </a:rPr>
              <a:t>MUS RASITE:</a:t>
            </a:r>
          </a:p>
          <a:p>
            <a:r>
              <a:rPr lang="es-ES" sz="1800" dirty="0" err="1">
                <a:solidFill>
                  <a:srgbClr val="002060"/>
                </a:solidFill>
                <a:latin typeface="Arial" pitchFamily="34" charset="0"/>
                <a:cs typeface="Arial" pitchFamily="34" charset="0"/>
              </a:rPr>
              <a:t>Taikos</a:t>
            </a:r>
            <a:r>
              <a:rPr lang="es-ES" sz="1800" dirty="0">
                <a:solidFill>
                  <a:srgbClr val="002060"/>
                </a:solidFill>
                <a:latin typeface="Arial" pitchFamily="34" charset="0"/>
                <a:cs typeface="Arial" pitchFamily="34" charset="0"/>
              </a:rPr>
              <a:t> </a:t>
            </a:r>
            <a:r>
              <a:rPr lang="es-ES" sz="1800" dirty="0" err="1">
                <a:solidFill>
                  <a:srgbClr val="002060"/>
                </a:solidFill>
                <a:latin typeface="Arial" pitchFamily="34" charset="0"/>
                <a:cs typeface="Arial" pitchFamily="34" charset="0"/>
              </a:rPr>
              <a:t>pr</a:t>
            </a:r>
            <a:r>
              <a:rPr lang="es-ES" sz="1800" dirty="0">
                <a:solidFill>
                  <a:srgbClr val="002060"/>
                </a:solidFill>
                <a:latin typeface="Arial" pitchFamily="34" charset="0"/>
                <a:cs typeface="Arial" pitchFamily="34" charset="0"/>
              </a:rPr>
              <a:t>. 76, </a:t>
            </a:r>
            <a:r>
              <a:rPr lang="es-ES" sz="1800" dirty="0" err="1">
                <a:solidFill>
                  <a:srgbClr val="002060"/>
                </a:solidFill>
                <a:latin typeface="Arial" pitchFamily="34" charset="0"/>
                <a:cs typeface="Arial" pitchFamily="34" charset="0"/>
              </a:rPr>
              <a:t>Klaipėda</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rPr>
              <a:t>Tel. (8 46) 234796</a:t>
            </a:r>
          </a:p>
          <a:p>
            <a:r>
              <a:rPr lang="es-ES" sz="1800" dirty="0">
                <a:solidFill>
                  <a:srgbClr val="002060"/>
                </a:solidFill>
                <a:latin typeface="Arial" pitchFamily="34" charset="0"/>
                <a:cs typeface="Arial" pitchFamily="34" charset="0"/>
              </a:rPr>
              <a:t>El. p. </a:t>
            </a:r>
            <a:r>
              <a:rPr lang="es-ES" sz="1800" dirty="0" err="1">
                <a:solidFill>
                  <a:srgbClr val="002060"/>
                </a:solidFill>
                <a:latin typeface="Arial" pitchFamily="34" charset="0"/>
                <a:cs typeface="Arial" pitchFamily="34" charset="0"/>
              </a:rPr>
              <a:t>info@sveikatosbiuras.lt</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hlinkClick r:id="rId3"/>
              </a:rPr>
              <a:t>www.sveikatosbiuras.lt</a:t>
            </a:r>
            <a:r>
              <a:rPr lang="es-ES" sz="1800" dirty="0">
                <a:solidFill>
                  <a:srgbClr val="002060"/>
                </a:solidFill>
                <a:latin typeface="Arial" pitchFamily="34" charset="0"/>
                <a:cs typeface="Arial" pitchFamily="34" charset="0"/>
              </a:rPr>
              <a:t> </a:t>
            </a:r>
          </a:p>
          <a:p>
            <a:r>
              <a:rPr lang="es-ES" sz="1800" dirty="0">
                <a:solidFill>
                  <a:srgbClr val="002060"/>
                </a:solidFill>
                <a:latin typeface="Arial" pitchFamily="34" charset="0"/>
                <a:cs typeface="Arial" pitchFamily="34" charset="0"/>
                <a:hlinkClick r:id="rId4"/>
              </a:rPr>
              <a:t>www.facebook.com/biuras</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hlinkClick r:id="rId5"/>
              </a:rPr>
              <a:t>www.instagram.com/klaipedosvsb</a:t>
            </a:r>
            <a:endParaRPr lang="es-ES" sz="1800" dirty="0">
              <a:solidFill>
                <a:srgbClr val="002060"/>
              </a:solidFill>
              <a:latin typeface="Arial" pitchFamily="34" charset="0"/>
              <a:cs typeface="Arial" pitchFamily="34" charset="0"/>
            </a:endParaRPr>
          </a:p>
          <a:p>
            <a:endParaRPr lang="es-ES" sz="1800" dirty="0">
              <a:solidFill>
                <a:srgbClr val="002060"/>
              </a:solidFill>
              <a:latin typeface="Arial" pitchFamily="34" charset="0"/>
              <a:cs typeface="Arial" pitchFamily="34" charset="0"/>
            </a:endParaRPr>
          </a:p>
          <a:p>
            <a:endParaRPr lang="en-US" sz="1800" dirty="0">
              <a:solidFill>
                <a:srgbClr val="002060"/>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735736B6-9337-4AF5-B1D5-6BBFDF2269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560" y="908720"/>
            <a:ext cx="2592288" cy="586321"/>
          </a:xfrm>
          <a:prstGeom prst="rect">
            <a:avLst/>
          </a:prstGeom>
        </p:spPr>
      </p:pic>
      <p:pic>
        <p:nvPicPr>
          <p:cNvPr id="1041" name="Paveikslėlis 1" descr="Description: jjjj">
            <a:extLst>
              <a:ext uri="{FF2B5EF4-FFF2-40B4-BE49-F238E27FC236}">
                <a16:creationId xmlns:a16="http://schemas.microsoft.com/office/drawing/2014/main" id="{97A94FA4-DC9E-2D89-2327-26A4DB7AFAE6}"/>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218277" y="5013176"/>
            <a:ext cx="199816" cy="1998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2" descr="Description: fff">
            <a:extLst>
              <a:ext uri="{FF2B5EF4-FFF2-40B4-BE49-F238E27FC236}">
                <a16:creationId xmlns:a16="http://schemas.microsoft.com/office/drawing/2014/main" id="{2AA1781A-E58B-6673-E917-8AA443B5C2EA}"/>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3763704" y="5268370"/>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8">
            <a:extLst>
              <a:ext uri="{FF2B5EF4-FFF2-40B4-BE49-F238E27FC236}">
                <a16:creationId xmlns:a16="http://schemas.microsoft.com/office/drawing/2014/main" id="{A0141B1E-C6AA-EF4E-3D03-ECDACB39784C}"/>
              </a:ext>
            </a:extLst>
          </p:cNvPr>
          <p:cNvSpPr>
            <a:spLocks noChangeArrowheads="1"/>
          </p:cNvSpPr>
          <p:nvPr/>
        </p:nvSpPr>
        <p:spPr bwMode="auto">
          <a:xfrm>
            <a:off x="413122" y="71028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9">
            <a:extLst>
              <a:ext uri="{FF2B5EF4-FFF2-40B4-BE49-F238E27FC236}">
                <a16:creationId xmlns:a16="http://schemas.microsoft.com/office/drawing/2014/main" id="{C479CF51-C98A-0000-A9AF-EFF3DD98EBDC}"/>
              </a:ext>
            </a:extLst>
          </p:cNvPr>
          <p:cNvSpPr>
            <a:spLocks noChangeArrowheads="1"/>
          </p:cNvSpPr>
          <p:nvPr/>
        </p:nvSpPr>
        <p:spPr bwMode="auto">
          <a:xfrm>
            <a:off x="41312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FA5D4B0B-835C-C0DB-FCED-4ABD66E487B3}"/>
              </a:ext>
            </a:extLst>
          </p:cNvPr>
          <p:cNvSpPr txBox="1"/>
          <p:nvPr/>
        </p:nvSpPr>
        <p:spPr>
          <a:xfrm>
            <a:off x="600201" y="2278541"/>
            <a:ext cx="4572000" cy="1200329"/>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Visuomenės sveikatos </a:t>
            </a:r>
            <a:r>
              <a:rPr lang="en-US" sz="1800" dirty="0" err="1">
                <a:effectLst/>
                <a:latin typeface="Times New Roman" panose="02020603050405020304" pitchFamily="18" charset="0"/>
                <a:ea typeface="Calibri" panose="020F0502020204030204" pitchFamily="34" charset="0"/>
              </a:rPr>
              <a:t>specialistė</a:t>
            </a:r>
            <a:endParaRPr lang="en-US" sz="1600" dirty="0">
              <a:effectLst/>
              <a:latin typeface="Calibri" panose="020F0502020204030204" pitchFamily="34"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Monika </a:t>
            </a:r>
            <a:r>
              <a:rPr lang="en-US" sz="1800" dirty="0" err="1">
                <a:effectLst/>
                <a:latin typeface="Times New Roman" panose="02020603050405020304" pitchFamily="18" charset="0"/>
                <a:ea typeface="Calibri" panose="020F0502020204030204" pitchFamily="34" charset="0"/>
              </a:rPr>
              <a:t>Lavickienė</a:t>
            </a:r>
            <a:endParaRPr lang="en-US" sz="1600" dirty="0">
              <a:effectLst/>
              <a:latin typeface="Calibri" panose="020F0502020204030204" pitchFamily="34"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Mob.: 8 (640) 93345</a:t>
            </a:r>
            <a:endParaRPr lang="en-US" sz="1600" dirty="0">
              <a:effectLst/>
              <a:latin typeface="Calibri" panose="020F0502020204030204" pitchFamily="34" charset="0"/>
              <a:ea typeface="Calibri" panose="020F0502020204030204" pitchFamily="34" charset="0"/>
            </a:endParaRPr>
          </a:p>
          <a:p>
            <a:r>
              <a:rPr lang="es-CO" sz="1800" dirty="0">
                <a:effectLst/>
                <a:latin typeface="Times New Roman" panose="02020603050405020304" pitchFamily="18" charset="0"/>
                <a:ea typeface="Calibri" panose="020F0502020204030204" pitchFamily="34" charset="0"/>
              </a:rPr>
              <a:t>El. p.: </a:t>
            </a:r>
            <a:r>
              <a:rPr lang="es-CO" sz="1800" u="sng" dirty="0">
                <a:solidFill>
                  <a:srgbClr val="0563C1"/>
                </a:solidFill>
                <a:effectLst/>
                <a:latin typeface="Times New Roman" panose="02020603050405020304" pitchFamily="18" charset="0"/>
                <a:ea typeface="Calibri" panose="020F0502020204030204" pitchFamily="34" charset="0"/>
                <a:hlinkClick r:id="rId11"/>
              </a:rPr>
              <a:t>monika@sveikatosbiuras.lt</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1866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491490" y="1121910"/>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altLang="lt-LT" sz="2400" b="1" dirty="0">
                <a:solidFill>
                  <a:srgbClr val="002060"/>
                </a:solidFill>
                <a:latin typeface="Times New Roman" pitchFamily="18" charset="0"/>
                <a:cs typeface="Times New Roman" pitchFamily="18" charset="0"/>
              </a:rPr>
              <a:t>Sveikatos duomenų analizės aprašymas (</a:t>
            </a:r>
            <a:r>
              <a:rPr lang="en-US" altLang="lt-LT" sz="2400" b="1" dirty="0">
                <a:solidFill>
                  <a:srgbClr val="002060"/>
                </a:solidFill>
                <a:latin typeface="Times New Roman" pitchFamily="18" charset="0"/>
                <a:cs typeface="Times New Roman" pitchFamily="18" charset="0"/>
              </a:rPr>
              <a:t>2</a:t>
            </a:r>
            <a:r>
              <a:rPr lang="lt-LT" altLang="lt-LT" sz="2400" b="1" dirty="0">
                <a:solidFill>
                  <a:srgbClr val="002060"/>
                </a:solidFill>
                <a:latin typeface="Times New Roman" pitchFamily="18" charset="0"/>
                <a:cs typeface="Times New Roman" pitchFamily="18" charset="0"/>
              </a:rPr>
              <a:t>) </a:t>
            </a:r>
            <a:endParaRPr lang="en-US" sz="2400" dirty="0">
              <a:solidFill>
                <a:srgbClr val="002060"/>
              </a:solidFill>
              <a:latin typeface="Montserrat Medium"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57" y="2068790"/>
            <a:ext cx="8969320" cy="334417"/>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490965" y="2579544"/>
            <a:ext cx="8172112" cy="3513752"/>
          </a:xfrm>
          <a:prstGeom prst="rect">
            <a:avLst/>
          </a:prstGeom>
        </p:spPr>
        <p:txBody>
          <a:bodyPr>
            <a:normAutofit/>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a:t>
            </a:r>
          </a:p>
          <a:p>
            <a:pPr marL="0" indent="0" algn="just">
              <a:buNone/>
            </a:pP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uo 2020 m. sausio 1 d. </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ažymėjim</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ai </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teik</a:t>
            </a:r>
            <a:r>
              <a:rPr kumimoji="0" lang="en-US" altLang="lt-LT" sz="16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iami</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ažymėjimai perduodami į Higienos instituto Vaikų sveikatos stebėsenos informacinę sistemą (VSS IS).</a:t>
            </a:r>
            <a:endParaRPr lang="lt-LT" sz="1600">
              <a:latin typeface="Times New Roman" panose="02020603050405020304" pitchFamily="18" charset="0"/>
              <a:cs typeface="Times New Roman" panose="02020603050405020304" pitchFamily="18" charset="0"/>
            </a:endParaRPr>
          </a:p>
          <a:p>
            <a:pPr eaLnBrk="1" hangingPunct="1">
              <a:lnSpc>
                <a:spcPct val="150000"/>
              </a:lnSpc>
              <a:buFont typeface="Arial" charset="0"/>
              <a:buNone/>
            </a:pPr>
            <a:endParaRPr lang="lt-LT" altLang="lt-LT" sz="1500" dirty="0">
              <a:latin typeface="Times New Roman" pitchFamily="18" charset="0"/>
              <a:cs typeface="Times New Roman" pitchFamily="18" charset="0"/>
            </a:endParaRPr>
          </a:p>
          <a:p>
            <a:pPr marL="0" indent="0" algn="just">
              <a:buNone/>
            </a:pPr>
            <a:endParaRPr lang="lt-LT" sz="1050" dirty="0">
              <a:latin typeface="Times New Roman" panose="02020603050405020304" pitchFamily="18" charset="0"/>
              <a:cs typeface="Times New Roman" panose="02020603050405020304" pitchFamily="18" charset="0"/>
            </a:endParaRPr>
          </a:p>
          <a:p>
            <a:endParaRPr lang="en-US" sz="1050" dirty="0">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3</a:t>
            </a:fld>
            <a:endParaRPr lang="en-US" sz="1350" dirty="0">
              <a:solidFill>
                <a:srgbClr val="F0A334"/>
              </a:solidFill>
            </a:endParaRPr>
          </a:p>
        </p:txBody>
      </p:sp>
    </p:spTree>
    <p:extLst>
      <p:ext uri="{BB962C8B-B14F-4D97-AF65-F5344CB8AC3E}">
        <p14:creationId xmlns:p14="http://schemas.microsoft.com/office/powerpoint/2010/main" val="1861251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0C88D-4F7A-3084-105B-8529BA86A906}"/>
              </a:ext>
            </a:extLst>
          </p:cNvPr>
          <p:cNvSpPr>
            <a:spLocks noGrp="1"/>
          </p:cNvSpPr>
          <p:nvPr>
            <p:ph type="title"/>
          </p:nvPr>
        </p:nvSpPr>
        <p:spPr/>
        <p:txBody>
          <a:bodyPr>
            <a:normAutofit/>
          </a:bodyPr>
          <a:lstStyle/>
          <a:p>
            <a:pPr algn="ctr"/>
            <a:r>
              <a:rPr lang="lt-LT" sz="2400" b="1" dirty="0">
                <a:solidFill>
                  <a:schemeClr val="accent1">
                    <a:lumMod val="50000"/>
                  </a:schemeClr>
                </a:solidFill>
                <a:latin typeface="Times New Roman" panose="02020603050405020304" pitchFamily="18" charset="0"/>
                <a:cs typeface="Times New Roman" panose="02020603050405020304" pitchFamily="18" charset="0"/>
              </a:rPr>
              <a:t>Neringos savivaldybės ikimokyklinio ugdymo įstaigų ugdytinių, bendrojo lavinimo mokyklų moksleivių</a:t>
            </a:r>
            <a:r>
              <a:rPr lang="en-US" sz="2400" b="1" dirty="0">
                <a:solidFill>
                  <a:schemeClr val="accent1">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50000"/>
                  </a:schemeClr>
                </a:solidFill>
                <a:latin typeface="Times New Roman" panose="02020603050405020304" pitchFamily="18" charset="0"/>
                <a:cs typeface="Times New Roman" panose="02020603050405020304" pitchFamily="18" charset="0"/>
              </a:rPr>
              <a:t>skai</a:t>
            </a:r>
            <a:r>
              <a:rPr lang="lt-LT" sz="2400" b="1" dirty="0">
                <a:solidFill>
                  <a:schemeClr val="accent1">
                    <a:lumMod val="50000"/>
                  </a:schemeClr>
                </a:solidFill>
                <a:latin typeface="Times New Roman" panose="02020603050405020304" pitchFamily="18" charset="0"/>
                <a:cs typeface="Times New Roman" panose="02020603050405020304" pitchFamily="18" charset="0"/>
              </a:rPr>
              <a:t>čius </a:t>
            </a:r>
            <a:r>
              <a:rPr lang="en-US" sz="2400" b="1" dirty="0">
                <a:solidFill>
                  <a:schemeClr val="accent1">
                    <a:lumMod val="50000"/>
                  </a:schemeClr>
                </a:solidFill>
                <a:latin typeface="Times New Roman" panose="02020603050405020304" pitchFamily="18" charset="0"/>
                <a:cs typeface="Times New Roman" panose="02020603050405020304" pitchFamily="18" charset="0"/>
              </a:rPr>
              <a:t>2023</a:t>
            </a:r>
            <a:r>
              <a:rPr lang="lt-LT" sz="2400" b="1" dirty="0">
                <a:solidFill>
                  <a:schemeClr val="accent1">
                    <a:lumMod val="50000"/>
                  </a:schemeClr>
                </a:solidFill>
                <a:latin typeface="Times New Roman" panose="02020603050405020304" pitchFamily="18" charset="0"/>
                <a:cs typeface="Times New Roman" panose="02020603050405020304" pitchFamily="18" charset="0"/>
              </a:rPr>
              <a:t> </a:t>
            </a:r>
            <a:r>
              <a:rPr lang="en-US" sz="2400" b="1" dirty="0">
                <a:solidFill>
                  <a:schemeClr val="accent1">
                    <a:lumMod val="50000"/>
                  </a:schemeClr>
                </a:solidFill>
                <a:latin typeface="Times New Roman" panose="02020603050405020304" pitchFamily="18" charset="0"/>
                <a:cs typeface="Times New Roman" panose="02020603050405020304" pitchFamily="18" charset="0"/>
              </a:rPr>
              <a:t>m.</a:t>
            </a:r>
            <a:endParaRPr lang="en-US" sz="2400" dirty="0">
              <a:solidFill>
                <a:schemeClr val="accent1">
                  <a:lumMod val="50000"/>
                </a:schemeClr>
              </a:solidFill>
            </a:endParaRPr>
          </a:p>
        </p:txBody>
      </p:sp>
      <p:sp>
        <p:nvSpPr>
          <p:cNvPr id="3" name="Content Placeholder 2">
            <a:extLst>
              <a:ext uri="{FF2B5EF4-FFF2-40B4-BE49-F238E27FC236}">
                <a16:creationId xmlns:a16="http://schemas.microsoft.com/office/drawing/2014/main" id="{C9CB82B0-D6F9-7939-FAA4-AEA1E08EA9E7}"/>
              </a:ext>
            </a:extLst>
          </p:cNvPr>
          <p:cNvSpPr>
            <a:spLocks noGrp="1"/>
          </p:cNvSpPr>
          <p:nvPr>
            <p:ph idx="1"/>
          </p:nvPr>
        </p:nvSpPr>
        <p:spPr>
          <a:xfrm>
            <a:off x="628650" y="2132855"/>
            <a:ext cx="7886700" cy="4044107"/>
          </a:xfrm>
        </p:spPr>
        <p:txBody>
          <a:bodyPr>
            <a:normAutofit/>
          </a:bodyPr>
          <a:lstStyle/>
          <a:p>
            <a:r>
              <a:rPr lang="en-US" sz="1800" dirty="0">
                <a:latin typeface="Times New Roman" panose="02020603050405020304" pitchFamily="18" charset="0"/>
                <a:cs typeface="Times New Roman" panose="02020603050405020304" pitchFamily="18" charset="0"/>
              </a:rPr>
              <a:t>Neringos </a:t>
            </a:r>
            <a:r>
              <a:rPr lang="en-US" sz="1800" dirty="0" err="1">
                <a:latin typeface="Times New Roman" panose="02020603050405020304" pitchFamily="18" charset="0"/>
                <a:cs typeface="Times New Roman" panose="02020603050405020304" pitchFamily="18" charset="0"/>
              </a:rPr>
              <a:t>gimnazi</a:t>
            </a:r>
            <a:r>
              <a:rPr lang="lt-LT" sz="1800" dirty="0">
                <a:latin typeface="Times New Roman" panose="02020603050405020304" pitchFamily="18" charset="0"/>
                <a:cs typeface="Times New Roman" panose="02020603050405020304" pitchFamily="18" charset="0"/>
              </a:rPr>
              <a:t>joje – </a:t>
            </a:r>
            <a:r>
              <a:rPr lang="en-US" sz="1800" dirty="0">
                <a:latin typeface="Times New Roman" panose="02020603050405020304" pitchFamily="18" charset="0"/>
                <a:cs typeface="Times New Roman" panose="02020603050405020304" pitchFamily="18" charset="0"/>
              </a:rPr>
              <a:t>143</a:t>
            </a:r>
          </a:p>
          <a:p>
            <a:r>
              <a:rPr lang="en-US" sz="1800" dirty="0">
                <a:latin typeface="Times New Roman" panose="02020603050405020304" pitchFamily="18" charset="0"/>
                <a:cs typeface="Times New Roman" panose="02020603050405020304" pitchFamily="18" charset="0"/>
              </a:rPr>
              <a:t>Neringos gimnazijos </a:t>
            </a:r>
            <a:r>
              <a:rPr lang="en-US" sz="1800" dirty="0" err="1">
                <a:latin typeface="Times New Roman" panose="02020603050405020304" pitchFamily="18" charset="0"/>
                <a:cs typeface="Times New Roman" panose="02020603050405020304" pitchFamily="18" charset="0"/>
              </a:rPr>
              <a:t>Juodkrat</a:t>
            </a:r>
            <a:r>
              <a:rPr lang="lt-LT" sz="1800" dirty="0">
                <a:latin typeface="Times New Roman" panose="02020603050405020304" pitchFamily="18" charset="0"/>
                <a:cs typeface="Times New Roman" panose="02020603050405020304" pitchFamily="18" charset="0"/>
              </a:rPr>
              <a:t>ės skyriuje – </a:t>
            </a:r>
            <a:r>
              <a:rPr lang="en-US" sz="1800" dirty="0">
                <a:latin typeface="Times New Roman" panose="02020603050405020304" pitchFamily="18" charset="0"/>
                <a:cs typeface="Times New Roman" panose="02020603050405020304" pitchFamily="18" charset="0"/>
              </a:rPr>
              <a:t>16</a:t>
            </a:r>
            <a:endParaRPr lang="lt-LT"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7CFF478-FD82-C373-FDE1-B9D436CEB4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40" y="1523480"/>
            <a:ext cx="8969320" cy="334417"/>
          </a:xfrm>
          <a:prstGeom prst="rect">
            <a:avLst/>
          </a:prstGeom>
        </p:spPr>
      </p:pic>
    </p:spTree>
    <p:extLst>
      <p:ext uri="{BB962C8B-B14F-4D97-AF65-F5344CB8AC3E}">
        <p14:creationId xmlns:p14="http://schemas.microsoft.com/office/powerpoint/2010/main" val="176538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971600" y="2636912"/>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pPr algn="ctr"/>
            <a:r>
              <a:rPr lang="lt-LT" altLang="lt-LT" sz="3200" b="1" dirty="0">
                <a:solidFill>
                  <a:srgbClr val="002060"/>
                </a:solidFill>
                <a:latin typeface="Times New Roman" pitchFamily="18" charset="0"/>
                <a:cs typeface="Times New Roman" pitchFamily="18" charset="0"/>
              </a:rPr>
              <a:t>PROFILAKTINIŲ SVEIKATOS PATIKTŲ APŽVALG</a:t>
            </a:r>
            <a:r>
              <a:rPr lang="en-US" altLang="lt-LT" sz="3200" b="1" dirty="0">
                <a:solidFill>
                  <a:srgbClr val="002060"/>
                </a:solidFill>
                <a:latin typeface="Times New Roman" pitchFamily="18" charset="0"/>
                <a:cs typeface="Times New Roman" pitchFamily="18" charset="0"/>
              </a:rPr>
              <a:t>a</a:t>
            </a:r>
            <a:endParaRPr lang="lt-LT" altLang="lt-LT" sz="3200" b="1" dirty="0">
              <a:solidFill>
                <a:srgbClr val="002060"/>
              </a:solidFill>
              <a:latin typeface="Times New Roman" pitchFamily="18" charset="0"/>
              <a:cs typeface="Times New Roman" pitchFamily="18"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5</a:t>
            </a:fld>
            <a:endParaRPr lang="en-US" sz="1350" dirty="0">
              <a:solidFill>
                <a:srgbClr val="F0A334"/>
              </a:solidFill>
            </a:endParaRPr>
          </a:p>
        </p:txBody>
      </p:sp>
    </p:spTree>
    <p:extLst>
      <p:ext uri="{BB962C8B-B14F-4D97-AF65-F5344CB8AC3E}">
        <p14:creationId xmlns:p14="http://schemas.microsoft.com/office/powerpoint/2010/main" val="2451121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Antraštė 9"/>
          <p:cNvSpPr>
            <a:spLocks noGrp="1"/>
          </p:cNvSpPr>
          <p:nvPr>
            <p:ph type="title"/>
          </p:nvPr>
        </p:nvSpPr>
        <p:spPr>
          <a:xfrm>
            <a:off x="395536" y="487213"/>
            <a:ext cx="8579296"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a:t>
            </a:r>
            <a:r>
              <a:rPr lang="lt-LT" altLang="lt-LT" sz="2400" b="1" dirty="0">
                <a:solidFill>
                  <a:srgbClr val="002060"/>
                </a:solidFill>
                <a:latin typeface="Times New Roman" pitchFamily="18" charset="0"/>
                <a:cs typeface="Times New Roman" pitchFamily="18" charset="0"/>
              </a:rPr>
              <a:t>ą lankančių</a:t>
            </a:r>
            <a:r>
              <a:rPr lang="en-US" altLang="lt-LT" sz="2400" b="1" dirty="0">
                <a:solidFill>
                  <a:srgbClr val="002060"/>
                </a:solidFill>
                <a:latin typeface="Times New Roman" pitchFamily="18" charset="0"/>
                <a:cs typeface="Times New Roman" pitchFamily="18" charset="0"/>
              </a:rPr>
              <a:t> p</a:t>
            </a:r>
            <a:r>
              <a:rPr lang="lt-LT" altLang="lt-LT" sz="2400" b="1" dirty="0">
                <a:solidFill>
                  <a:srgbClr val="002060"/>
                </a:solidFill>
                <a:latin typeface="Times New Roman" pitchFamily="18" charset="0"/>
                <a:cs typeface="Times New Roman" pitchFamily="18" charset="0"/>
              </a:rPr>
              <a:t>asitikrinusiųjų ir nepasitikrinusiųjų sveikatą </a:t>
            </a:r>
            <a:r>
              <a:rPr lang="en-US" altLang="lt-LT" sz="2400" b="1" dirty="0" err="1">
                <a:solidFill>
                  <a:srgbClr val="002060"/>
                </a:solidFill>
                <a:latin typeface="Times New Roman" pitchFamily="18" charset="0"/>
                <a:cs typeface="Times New Roman" pitchFamily="18" charset="0"/>
              </a:rPr>
              <a:t>mok</a:t>
            </a:r>
            <a:r>
              <a:rPr lang="lt-LT" altLang="lt-LT" sz="2400" b="1" dirty="0">
                <a:solidFill>
                  <a:srgbClr val="002060"/>
                </a:solidFill>
                <a:latin typeface="Times New Roman" pitchFamily="18" charset="0"/>
                <a:cs typeface="Times New Roman" pitchFamily="18" charset="0"/>
              </a:rPr>
              <a:t>sleivių pokyčiai 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732491913"/>
              </p:ext>
            </p:extLst>
          </p:nvPr>
        </p:nvGraphicFramePr>
        <p:xfrm>
          <a:off x="457200" y="1412776"/>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Antraštė 9"/>
          <p:cNvSpPr>
            <a:spLocks noGrp="1"/>
          </p:cNvSpPr>
          <p:nvPr>
            <p:ph type="title"/>
          </p:nvPr>
        </p:nvSpPr>
        <p:spPr>
          <a:xfrm>
            <a:off x="251520" y="661343"/>
            <a:ext cx="8856984" cy="1143000"/>
          </a:xfrm>
        </p:spPr>
        <p:txBody>
          <a:bodyPr/>
          <a:lstStyle/>
          <a:p>
            <a:pPr algn="ctr" eaLnBrk="1" hangingPunct="1"/>
            <a:r>
              <a:rPr lang="lt-LT" altLang="lt-LT" sz="2400" b="1" dirty="0">
                <a:solidFill>
                  <a:srgbClr val="002060"/>
                </a:solidFill>
                <a:latin typeface="Times New Roman" pitchFamily="18" charset="0"/>
                <a:cs typeface="Times New Roman" pitchFamily="18" charset="0"/>
              </a:rPr>
              <a:t>Neringos gimnazijos Juodkrantės skyriaus pasitikrinusiųjų ir nepasitikrinusiųjų sveikatą ugdytinių pokyčiai 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4194992520"/>
              </p:ext>
            </p:extLst>
          </p:nvPr>
        </p:nvGraphicFramePr>
        <p:xfrm>
          <a:off x="395536" y="1844824"/>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5900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606213"/>
            <a:ext cx="8572500" cy="986174"/>
          </a:xfrm>
        </p:spPr>
        <p:txBody>
          <a:bodyPr>
            <a:noAutofit/>
          </a:bodyPr>
          <a:lstStyle/>
          <a:p>
            <a:r>
              <a:rPr lang="lt-LT" altLang="lt-LT" sz="2400" b="1" dirty="0">
                <a:solidFill>
                  <a:srgbClr val="002060"/>
                </a:solidFill>
                <a:latin typeface="Times New Roman" pitchFamily="18" charset="0"/>
                <a:ea typeface="Segoe UI Symbol" pitchFamily="34" charset="0"/>
                <a:cs typeface="Times New Roman" pitchFamily="18" charset="0"/>
              </a:rPr>
              <a:t>Neringos gimnaziją lankančių moksleivių b</a:t>
            </a:r>
            <a:r>
              <a:rPr lang="en-US" altLang="lt-LT" sz="2400" b="1" dirty="0" err="1">
                <a:solidFill>
                  <a:srgbClr val="002060"/>
                </a:solidFill>
                <a:latin typeface="Times New Roman" pitchFamily="18" charset="0"/>
                <a:ea typeface="Segoe UI Symbol" pitchFamily="34" charset="0"/>
                <a:cs typeface="Times New Roman" pitchFamily="18" charset="0"/>
              </a:rPr>
              <a:t>endrosios</a:t>
            </a:r>
            <a:r>
              <a:rPr lang="en-US" altLang="lt-LT" sz="2400" b="1" dirty="0">
                <a:solidFill>
                  <a:srgbClr val="002060"/>
                </a:solidFill>
                <a:latin typeface="Times New Roman" pitchFamily="18" charset="0"/>
                <a:ea typeface="Segoe UI Symbol" pitchFamily="34" charset="0"/>
                <a:cs typeface="Times New Roman" pitchFamily="18" charset="0"/>
              </a:rPr>
              <a:t> ir specialiosios rekomendacijos, </a:t>
            </a:r>
            <a:r>
              <a:rPr lang="en-US" altLang="lt-LT" sz="2400" b="1" dirty="0" err="1">
                <a:solidFill>
                  <a:srgbClr val="002060"/>
                </a:solidFill>
                <a:latin typeface="Times New Roman" pitchFamily="18" charset="0"/>
                <a:ea typeface="Segoe UI Symbol" pitchFamily="34" charset="0"/>
                <a:cs typeface="Times New Roman" pitchFamily="18" charset="0"/>
              </a:rPr>
              <a:t>pritaikytas</a:t>
            </a:r>
            <a:r>
              <a:rPr lang="en-US" altLang="lt-LT" sz="2400" b="1" dirty="0">
                <a:solidFill>
                  <a:srgbClr val="002060"/>
                </a:solidFill>
                <a:latin typeface="Times New Roman" pitchFamily="18" charset="0"/>
                <a:ea typeface="Segoe UI Symbol" pitchFamily="34" charset="0"/>
                <a:cs typeface="Times New Roman" pitchFamily="18" charset="0"/>
              </a:rPr>
              <a:t> </a:t>
            </a:r>
            <a:r>
              <a:rPr lang="en-US" altLang="lt-LT" sz="2400" b="1" dirty="0" err="1">
                <a:solidFill>
                  <a:srgbClr val="002060"/>
                </a:solidFill>
                <a:latin typeface="Times New Roman" pitchFamily="18" charset="0"/>
                <a:ea typeface="Segoe UI Symbol" pitchFamily="34" charset="0"/>
                <a:cs typeface="Times New Roman" pitchFamily="18" charset="0"/>
              </a:rPr>
              <a:t>maitinimas</a:t>
            </a:r>
            <a:br>
              <a:rPr lang="en-US" altLang="lt-LT" sz="2400" b="1" dirty="0">
                <a:solidFill>
                  <a:srgbClr val="002060"/>
                </a:solidFill>
                <a:latin typeface="Times New Roman" pitchFamily="18" charset="0"/>
                <a:ea typeface="Segoe UI Symbol" pitchFamily="34" charset="0"/>
                <a:cs typeface="Times New Roman" pitchFamily="18" charset="0"/>
              </a:rPr>
            </a:br>
            <a:r>
              <a:rPr lang="en-US" altLang="lt-LT" sz="2400" b="1" dirty="0">
                <a:solidFill>
                  <a:srgbClr val="002060"/>
                </a:solidFill>
                <a:latin typeface="Times New Roman" pitchFamily="18" charset="0"/>
                <a:ea typeface="Segoe UI Symbol" pitchFamily="34" charset="0"/>
                <a:cs typeface="Times New Roman" pitchFamily="18" charset="0"/>
              </a:rPr>
              <a:t>2021-2024 m. (proc.)</a:t>
            </a:r>
            <a:endParaRPr lang="lt-LT" altLang="lt-LT" sz="2400" b="1" dirty="0">
              <a:solidFill>
                <a:srgbClr val="002060"/>
              </a:solidFill>
              <a:latin typeface="Times New Roman" pitchFamily="18" charset="0"/>
              <a:ea typeface="Segoe UI Symbol" pitchFamily="34" charset="0"/>
              <a:cs typeface="Times New Roman" pitchFamily="18" charset="0"/>
            </a:endParaRP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graphicFrame>
        <p:nvGraphicFramePr>
          <p:cNvPr id="9" name="Turinio vietos rezervavimo ženklas 5">
            <a:extLst>
              <a:ext uri="{FF2B5EF4-FFF2-40B4-BE49-F238E27FC236}">
                <a16:creationId xmlns:a16="http://schemas.microsoft.com/office/drawing/2014/main" id="{0105C680-10FD-4B26-BBE1-6B938A6C31AE}"/>
              </a:ext>
            </a:extLst>
          </p:cNvPr>
          <p:cNvGraphicFramePr>
            <a:graphicFrameLocks/>
          </p:cNvGraphicFramePr>
          <p:nvPr>
            <p:extLst>
              <p:ext uri="{D42A27DB-BD31-4B8C-83A1-F6EECF244321}">
                <p14:modId xmlns:p14="http://schemas.microsoft.com/office/powerpoint/2010/main" val="378934869"/>
              </p:ext>
            </p:extLst>
          </p:nvPr>
        </p:nvGraphicFramePr>
        <p:xfrm>
          <a:off x="1232228" y="2055151"/>
          <a:ext cx="6544766" cy="4040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128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723864"/>
            <a:ext cx="8572500" cy="986174"/>
          </a:xfrm>
        </p:spPr>
        <p:txBody>
          <a:bodyPr>
            <a:noAutofit/>
          </a:bodyPr>
          <a:lstStyle/>
          <a:p>
            <a:r>
              <a:rPr lang="lt-LT" altLang="lt-LT" sz="2400" b="1" dirty="0">
                <a:solidFill>
                  <a:srgbClr val="002060"/>
                </a:solidFill>
                <a:latin typeface="Times New Roman" pitchFamily="18" charset="0"/>
                <a:ea typeface="Segoe UI Symbol" pitchFamily="34" charset="0"/>
                <a:cs typeface="Times New Roman" pitchFamily="18" charset="0"/>
              </a:rPr>
              <a:t>Neringos gimnazijos Juodkrantės skyrių lankančių ugdytinių b</a:t>
            </a:r>
            <a:r>
              <a:rPr lang="en-US" altLang="lt-LT" sz="2400" b="1" dirty="0" err="1">
                <a:solidFill>
                  <a:srgbClr val="002060"/>
                </a:solidFill>
                <a:latin typeface="Times New Roman" pitchFamily="18" charset="0"/>
                <a:ea typeface="Segoe UI Symbol" pitchFamily="34" charset="0"/>
                <a:cs typeface="Times New Roman" pitchFamily="18" charset="0"/>
              </a:rPr>
              <a:t>endrosios</a:t>
            </a:r>
            <a:r>
              <a:rPr lang="en-US" altLang="lt-LT" sz="2400" b="1" dirty="0">
                <a:solidFill>
                  <a:srgbClr val="002060"/>
                </a:solidFill>
                <a:latin typeface="Times New Roman" pitchFamily="18" charset="0"/>
                <a:ea typeface="Segoe UI Symbol" pitchFamily="34" charset="0"/>
                <a:cs typeface="Times New Roman" pitchFamily="18" charset="0"/>
              </a:rPr>
              <a:t> ir specialiosios rekomendacijos, </a:t>
            </a:r>
            <a:r>
              <a:rPr lang="en-US" altLang="lt-LT" sz="2400" b="1" dirty="0" err="1">
                <a:solidFill>
                  <a:srgbClr val="002060"/>
                </a:solidFill>
                <a:latin typeface="Times New Roman" pitchFamily="18" charset="0"/>
                <a:ea typeface="Segoe UI Symbol" pitchFamily="34" charset="0"/>
                <a:cs typeface="Times New Roman" pitchFamily="18" charset="0"/>
              </a:rPr>
              <a:t>pritaikytas</a:t>
            </a:r>
            <a:r>
              <a:rPr lang="en-US" altLang="lt-LT" sz="2400" b="1" dirty="0">
                <a:solidFill>
                  <a:srgbClr val="002060"/>
                </a:solidFill>
                <a:latin typeface="Times New Roman" pitchFamily="18" charset="0"/>
                <a:ea typeface="Segoe UI Symbol" pitchFamily="34" charset="0"/>
                <a:cs typeface="Times New Roman" pitchFamily="18" charset="0"/>
              </a:rPr>
              <a:t> </a:t>
            </a:r>
            <a:r>
              <a:rPr lang="en-US" altLang="lt-LT" sz="2400" b="1" dirty="0" err="1">
                <a:solidFill>
                  <a:srgbClr val="002060"/>
                </a:solidFill>
                <a:latin typeface="Times New Roman" pitchFamily="18" charset="0"/>
                <a:ea typeface="Segoe UI Symbol" pitchFamily="34" charset="0"/>
                <a:cs typeface="Times New Roman" pitchFamily="18" charset="0"/>
              </a:rPr>
              <a:t>maitinimas</a:t>
            </a:r>
            <a:r>
              <a:rPr lang="en-US" altLang="lt-LT" sz="2400" b="1" dirty="0">
                <a:solidFill>
                  <a:srgbClr val="002060"/>
                </a:solidFill>
                <a:latin typeface="Times New Roman" pitchFamily="18" charset="0"/>
                <a:ea typeface="Segoe UI Symbol" pitchFamily="34" charset="0"/>
                <a:cs typeface="Times New Roman" pitchFamily="18" charset="0"/>
              </a:rPr>
              <a:t> </a:t>
            </a: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4</a:t>
            </a:r>
            <a:r>
              <a:rPr lang="lt-LT" altLang="lt-LT" sz="2400" b="1" dirty="0">
                <a:solidFill>
                  <a:srgbClr val="002060"/>
                </a:solidFill>
                <a:latin typeface="Times New Roman" pitchFamily="18" charset="0"/>
                <a:cs typeface="Times New Roman" pitchFamily="18" charset="0"/>
              </a:rPr>
              <a:t> m.m.</a:t>
            </a:r>
            <a:r>
              <a:rPr lang="en-US" altLang="lt-LT" sz="2400" b="1" dirty="0">
                <a:solidFill>
                  <a:srgbClr val="002060"/>
                </a:solidFill>
                <a:latin typeface="Times New Roman" pitchFamily="18" charset="0"/>
                <a:cs typeface="Times New Roman" pitchFamily="18" charset="0"/>
              </a:rPr>
              <a:t> (proc.)</a:t>
            </a:r>
            <a:endParaRPr lang="lt-LT" altLang="lt-LT" sz="2400" b="1" dirty="0">
              <a:solidFill>
                <a:srgbClr val="002060"/>
              </a:solidFill>
              <a:latin typeface="Times New Roman" pitchFamily="18" charset="0"/>
              <a:ea typeface="Segoe UI Symbol" pitchFamily="34" charset="0"/>
              <a:cs typeface="Times New Roman" pitchFamily="18" charset="0"/>
            </a:endParaRPr>
          </a:p>
        </p:txBody>
      </p:sp>
      <p:sp>
        <p:nvSpPr>
          <p:cNvPr id="8200" name="Content Placeholder 11"/>
          <p:cNvSpPr>
            <a:spLocks noGrp="1"/>
          </p:cNvSpPr>
          <p:nvPr>
            <p:ph type="subTitle" idx="1"/>
          </p:nvPr>
        </p:nvSpPr>
        <p:spPr>
          <a:xfrm>
            <a:off x="1075611" y="3645024"/>
            <a:ext cx="6858000" cy="1655762"/>
          </a:xfrm>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graphicFrame>
        <p:nvGraphicFramePr>
          <p:cNvPr id="9" name="Turinio vietos rezervavimo ženklas 5">
            <a:extLst>
              <a:ext uri="{FF2B5EF4-FFF2-40B4-BE49-F238E27FC236}">
                <a16:creationId xmlns:a16="http://schemas.microsoft.com/office/drawing/2014/main" id="{0105C680-10FD-4B26-BBE1-6B938A6C31AE}"/>
              </a:ext>
            </a:extLst>
          </p:cNvPr>
          <p:cNvGraphicFramePr>
            <a:graphicFrameLocks/>
          </p:cNvGraphicFramePr>
          <p:nvPr>
            <p:extLst>
              <p:ext uri="{D42A27DB-BD31-4B8C-83A1-F6EECF244321}">
                <p14:modId xmlns:p14="http://schemas.microsoft.com/office/powerpoint/2010/main" val="3863628845"/>
              </p:ext>
            </p:extLst>
          </p:nvPr>
        </p:nvGraphicFramePr>
        <p:xfrm>
          <a:off x="1232228" y="2055151"/>
          <a:ext cx="6544766" cy="4040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3925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6018</TotalTime>
  <Words>844</Words>
  <Application>Microsoft Office PowerPoint</Application>
  <PresentationFormat>On-screen Show (4:3)</PresentationFormat>
  <Paragraphs>86</Paragraphs>
  <Slides>22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Montserrat Medium</vt:lpstr>
      <vt:lpstr>Rando</vt:lpstr>
      <vt:lpstr>Space Grotesk Medium</vt:lpstr>
      <vt:lpstr>Times New Roman</vt:lpstr>
      <vt:lpstr>Office Theme</vt:lpstr>
      <vt:lpstr>PowerPoint Presentation</vt:lpstr>
      <vt:lpstr>PowerPoint Presentation</vt:lpstr>
      <vt:lpstr>PowerPoint Presentation</vt:lpstr>
      <vt:lpstr>Neringos savivaldybės ikimokyklinio ugdymo įstaigų ugdytinių, bendrojo lavinimo mokyklų moksleivių skaičius 2023 m.</vt:lpstr>
      <vt:lpstr>PowerPoint Presentation</vt:lpstr>
      <vt:lpstr>Neringos gimnaziją lankančių pasitikrinusiųjų ir nepasitikrinusiųjų sveikatą moksleivių pokyčiai 2021-2024 m. (proc.)</vt:lpstr>
      <vt:lpstr>Neringos gimnazijos Juodkrantės skyriaus pasitikrinusiųjų ir nepasitikrinusiųjų sveikatą ugdytinių pokyčiai 2021-2024 m. (proc.)</vt:lpstr>
      <vt:lpstr>Neringos gimnaziją lankančių moksleivių bendrosios ir specialiosios rekomendacijos, pritaikytas maitinimas 2021-2024 m. (proc.)</vt:lpstr>
      <vt:lpstr>Neringos gimnazijos Juodkrantės skyrių lankančių ugdytinių bendrosios ir specialiosios rekomendacijos, pritaikytas maitinimas 2021-2024 m.m. (proc.)</vt:lpstr>
      <vt:lpstr>Kūno masės indeksas  (toliau – KMI)</vt:lpstr>
      <vt:lpstr>Neringos gimnazijos moksleivių pasiskirstymas pagal KMI,  2021-2024 m. (proc.)</vt:lpstr>
      <vt:lpstr>Neringos gimnazijos Juodkrantės skyriaus ugdytinių pasiskirstymas pagal KMI,  2021-2024 m. (proc.)</vt:lpstr>
      <vt:lpstr>Fizinio lavinimo grupės</vt:lpstr>
      <vt:lpstr>Neringos gimnazijos moksleivių pasiskirstymas pagal fizinio ugdymo grupes  2021-2024 m. (proc.)</vt:lpstr>
      <vt:lpstr>Neringos gimnazijos Juodkrantės skyriaus ugdytinių pasiskirstymas pagal fizinio ugdymo grupes  2021-2023 m. (proc.)</vt:lpstr>
      <vt:lpstr>Dantų būklė</vt:lpstr>
      <vt:lpstr>Neringos gimnazijos moksleivių dantų ėduonies intensyvumo (kpi+KPI) indeksas  2024 m.</vt:lpstr>
      <vt:lpstr>Neringos gimnazijos Juodkrantės skyriaus ugdytinių dantų ėduonies intensyvumo (kpi+KPI) indeksas  2024 m.</vt:lpstr>
      <vt:lpstr> Apibendrinimas(1) </vt:lpstr>
      <vt:lpstr> Apibendrinimas(2) </vt:lpstr>
      <vt:lpstr> Rekomendacijos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dc:creator>
  <cp:lastModifiedBy>Sveikatos Biuras</cp:lastModifiedBy>
  <cp:revision>699</cp:revision>
  <cp:lastPrinted>2016-02-24T09:08:25Z</cp:lastPrinted>
  <dcterms:created xsi:type="dcterms:W3CDTF">2011-12-01T08:20:02Z</dcterms:created>
  <dcterms:modified xsi:type="dcterms:W3CDTF">2024-12-18T09:32:07Z</dcterms:modified>
</cp:coreProperties>
</file>