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84" r:id="rId4"/>
    <p:sldId id="259" r:id="rId5"/>
    <p:sldId id="297" r:id="rId6"/>
    <p:sldId id="260" r:id="rId7"/>
    <p:sldId id="298" r:id="rId8"/>
    <p:sldId id="261" r:id="rId9"/>
    <p:sldId id="299" r:id="rId10"/>
    <p:sldId id="262" r:id="rId11"/>
    <p:sldId id="300" r:id="rId12"/>
    <p:sldId id="268" r:id="rId13"/>
    <p:sldId id="301" r:id="rId14"/>
    <p:sldId id="269" r:id="rId15"/>
    <p:sldId id="302" r:id="rId16"/>
    <p:sldId id="270" r:id="rId17"/>
    <p:sldId id="303" r:id="rId18"/>
    <p:sldId id="271" r:id="rId19"/>
    <p:sldId id="304" r:id="rId20"/>
    <p:sldId id="272" r:id="rId21"/>
    <p:sldId id="305" r:id="rId22"/>
    <p:sldId id="273" r:id="rId23"/>
    <p:sldId id="281" r:id="rId24"/>
    <p:sldId id="306" r:id="rId25"/>
    <p:sldId id="30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7" d="100"/>
          <a:sy n="77" d="100"/>
        </p:scale>
        <p:origin x="16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User\Desktop\NERINGOS%20SAVIVALDYBEI\planai%202024\ataskaitoms\Fizinio%20paj&#279;gumo%20testavimo%20apibendrinimas%202024%20Neringos%20gimnazij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400" b="0" i="0" u="none" strike="noStrike" kern="1200" spc="0" baseline="0">
                <a:solidFill>
                  <a:sysClr val="windowText" lastClr="000000">
                    <a:lumMod val="65000"/>
                    <a:lumOff val="35000"/>
                  </a:sysClr>
                </a:solidFill>
              </a:rPr>
              <a:t>Šuolis iš vietos į tolį</a:t>
            </a:r>
            <a:r>
              <a:rPr lang="en-US" sz="1400" b="0" i="0" u="none" strike="noStrike" kern="1200" spc="0" baseline="0">
                <a:solidFill>
                  <a:sysClr val="windowText" lastClr="000000">
                    <a:lumMod val="65000"/>
                    <a:lumOff val="35000"/>
                  </a:sysClr>
                </a:solidFill>
              </a:rPr>
              <a:t> (</a:t>
            </a:r>
            <a:r>
              <a:rPr lang="lt-LT" sz="1400" b="0" i="0" u="none" strike="noStrike" kern="1200" spc="0" baseline="0">
                <a:solidFill>
                  <a:sysClr val="windowText" lastClr="000000">
                    <a:lumMod val="65000"/>
                    <a:lumOff val="35000"/>
                  </a:sysClr>
                </a:solidFill>
              </a:rPr>
              <a:t>mergaitės</a:t>
            </a:r>
            <a:r>
              <a:rPr lang="en-US" sz="1400" b="0" i="0" u="none" strike="noStrike" kern="1200" spc="0" baseline="0">
                <a:solidFill>
                  <a:sysClr val="windowText" lastClr="000000">
                    <a:lumMod val="65000"/>
                    <a:lumOff val="35000"/>
                  </a:sysClr>
                </a:solidFill>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PR.MERG'!$M$6</c:f>
              <c:strCache>
                <c:ptCount val="1"/>
                <c:pt idx="0">
                  <c:v>Sveikatai palankus FP zona</c:v>
                </c:pt>
              </c:strCache>
            </c:strRef>
          </c:tx>
          <c:spPr>
            <a:solidFill>
              <a:srgbClr val="92D050"/>
            </a:solidFill>
            <a:ln>
              <a:noFill/>
            </a:ln>
            <a:effectLst/>
            <a:sp3d/>
          </c:spPr>
          <c:invertIfNegative val="0"/>
          <c:cat>
            <c:strRef>
              <c:f>'[1]APIBENDRINTAS PR.MERG'!$L$7:$L$10</c:f>
              <c:strCache>
                <c:ptCount val="4"/>
                <c:pt idx="0">
                  <c:v>7 metų</c:v>
                </c:pt>
                <c:pt idx="1">
                  <c:v>8 metų</c:v>
                </c:pt>
                <c:pt idx="2">
                  <c:v>9 metų</c:v>
                </c:pt>
                <c:pt idx="3">
                  <c:v>10 metų</c:v>
                </c:pt>
              </c:strCache>
            </c:strRef>
          </c:cat>
          <c:val>
            <c:numRef>
              <c:f>'[1]APIBENDRINTAS PR.MERG'!$M$7:$M$10</c:f>
              <c:numCache>
                <c:formatCode>General</c:formatCode>
                <c:ptCount val="4"/>
                <c:pt idx="0">
                  <c:v>80</c:v>
                </c:pt>
                <c:pt idx="1">
                  <c:v>100</c:v>
                </c:pt>
                <c:pt idx="2">
                  <c:v>100</c:v>
                </c:pt>
                <c:pt idx="3">
                  <c:v>89</c:v>
                </c:pt>
              </c:numCache>
            </c:numRef>
          </c:val>
          <c:extLst>
            <c:ext xmlns:c16="http://schemas.microsoft.com/office/drawing/2014/chart" uri="{C3380CC4-5D6E-409C-BE32-E72D297353CC}">
              <c16:uniqueId val="{00000000-FA24-4B5B-8164-65F7C5B09976}"/>
            </c:ext>
          </c:extLst>
        </c:ser>
        <c:ser>
          <c:idx val="1"/>
          <c:order val="1"/>
          <c:tx>
            <c:strRef>
              <c:f>'C:\Users\User\Desktop\Neringos gimnazija\2024 fizinio pajegumo testavimas\[BENDRAS Mokinių fizinio pajėgumo testavimas(atnaujinta 2024).xlsx]APIBENDRINTAS PR.MERG'!$N$6</c:f>
              <c:strCache>
                <c:ptCount val="1"/>
                <c:pt idx="0">
                  <c:v>Tobulėjimo zona</c:v>
                </c:pt>
              </c:strCache>
            </c:strRef>
          </c:tx>
          <c:spPr>
            <a:solidFill>
              <a:srgbClr val="FFC000"/>
            </a:solidFill>
            <a:ln>
              <a:noFill/>
            </a:ln>
            <a:effectLst/>
            <a:sp3d/>
          </c:spPr>
          <c:invertIfNegative val="0"/>
          <c:cat>
            <c:strRef>
              <c:f>'[1]APIBENDRINTAS PR.MERG'!$L$7:$L$10</c:f>
              <c:strCache>
                <c:ptCount val="4"/>
                <c:pt idx="0">
                  <c:v>7 metų</c:v>
                </c:pt>
                <c:pt idx="1">
                  <c:v>8 metų</c:v>
                </c:pt>
                <c:pt idx="2">
                  <c:v>9 metų</c:v>
                </c:pt>
                <c:pt idx="3">
                  <c:v>10 metų</c:v>
                </c:pt>
              </c:strCache>
            </c:strRef>
          </c:cat>
          <c:val>
            <c:numRef>
              <c:f>'[1]APIBENDRINTAS PR.MERG'!$N$7:$N$10</c:f>
              <c:numCache>
                <c:formatCode>General</c:formatCode>
                <c:ptCount val="4"/>
                <c:pt idx="0">
                  <c:v>20</c:v>
                </c:pt>
                <c:pt idx="1">
                  <c:v>0</c:v>
                </c:pt>
                <c:pt idx="2">
                  <c:v>0</c:v>
                </c:pt>
                <c:pt idx="3">
                  <c:v>11</c:v>
                </c:pt>
              </c:numCache>
            </c:numRef>
          </c:val>
          <c:extLst>
            <c:ext xmlns:c16="http://schemas.microsoft.com/office/drawing/2014/chart" uri="{C3380CC4-5D6E-409C-BE32-E72D297353CC}">
              <c16:uniqueId val="{00000001-FA24-4B5B-8164-65F7C5B09976}"/>
            </c:ext>
          </c:extLst>
        </c:ser>
        <c:ser>
          <c:idx val="2"/>
          <c:order val="2"/>
          <c:tx>
            <c:strRef>
              <c:f>'C:\Users\User\Desktop\Neringos gimnazija\2024 fizinio pajegumo testavimas\[BENDRAS Mokinių fizinio pajėgumo testavimas(atnaujinta 2024).xlsx]APIBENDRINTAS PR.MERG'!$O$6</c:f>
              <c:strCache>
                <c:ptCount val="1"/>
                <c:pt idx="0">
                  <c:v>Sveikatos rizikos zona</c:v>
                </c:pt>
              </c:strCache>
            </c:strRef>
          </c:tx>
          <c:spPr>
            <a:solidFill>
              <a:srgbClr val="FF0000"/>
            </a:solidFill>
            <a:ln>
              <a:noFill/>
            </a:ln>
            <a:effectLst/>
            <a:sp3d/>
          </c:spPr>
          <c:invertIfNegative val="0"/>
          <c:cat>
            <c:strRef>
              <c:f>'[1]APIBENDRINTAS PR.MERG'!$L$7:$L$10</c:f>
              <c:strCache>
                <c:ptCount val="4"/>
                <c:pt idx="0">
                  <c:v>7 metų</c:v>
                </c:pt>
                <c:pt idx="1">
                  <c:v>8 metų</c:v>
                </c:pt>
                <c:pt idx="2">
                  <c:v>9 metų</c:v>
                </c:pt>
                <c:pt idx="3">
                  <c:v>10 metų</c:v>
                </c:pt>
              </c:strCache>
            </c:strRef>
          </c:cat>
          <c:val>
            <c:numRef>
              <c:f>'[1]APIBENDRINTAS PR.MERG'!$O$7:$O$10</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2-FA24-4B5B-8164-65F7C5B09976}"/>
            </c:ext>
          </c:extLst>
        </c:ser>
        <c:dLbls>
          <c:showLegendKey val="0"/>
          <c:showVal val="0"/>
          <c:showCatName val="0"/>
          <c:showSerName val="0"/>
          <c:showPercent val="0"/>
          <c:showBubbleSize val="0"/>
        </c:dLbls>
        <c:gapWidth val="150"/>
        <c:shape val="box"/>
        <c:axId val="693715135"/>
        <c:axId val="693716095"/>
        <c:axId val="0"/>
      </c:bar3DChart>
      <c:catAx>
        <c:axId val="69371513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3716095"/>
        <c:crosses val="autoZero"/>
        <c:auto val="1"/>
        <c:lblAlgn val="ctr"/>
        <c:lblOffset val="100"/>
        <c:noMultiLvlLbl val="0"/>
      </c:catAx>
      <c:valAx>
        <c:axId val="6937160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37151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"Flamingo"</a:t>
            </a:r>
            <a:r>
              <a:rPr lang="en-US" baseline="0"/>
              <a:t> testas (berniukai)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BERN.'!$M$6</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BERN.'!$L$7:$L$13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BERN.'!$M$7:$M$13</c:f>
              <c:numCache>
                <c:formatCode>General</c:formatCode>
                <c:ptCount val="7"/>
                <c:pt idx="0">
                  <c:v>33</c:v>
                </c:pt>
                <c:pt idx="1">
                  <c:v>33</c:v>
                </c:pt>
                <c:pt idx="2">
                  <c:v>25</c:v>
                </c:pt>
                <c:pt idx="3">
                  <c:v>45</c:v>
                </c:pt>
                <c:pt idx="4">
                  <c:v>80</c:v>
                </c:pt>
                <c:pt idx="5">
                  <c:v>50</c:v>
                </c:pt>
                <c:pt idx="6">
                  <c:v>67</c:v>
                </c:pt>
              </c:numCache>
            </c:numRef>
          </c:val>
          <c:extLst>
            <c:ext xmlns:c16="http://schemas.microsoft.com/office/drawing/2014/chart" uri="{C3380CC4-5D6E-409C-BE32-E72D297353CC}">
              <c16:uniqueId val="{00000000-8D54-41F5-B59B-C5CFB9C3153C}"/>
            </c:ext>
          </c:extLst>
        </c:ser>
        <c:ser>
          <c:idx val="1"/>
          <c:order val="1"/>
          <c:tx>
            <c:strRef>
              <c:f>'C:\Users\User\Desktop\Neringos gimnazija\2024 fizinio pajegumo testavimas\[BENDRAS Mokinių fizinio pajėgumo testavimas(atnaujinta 2024).xlsx]APIBENDRINTAS BERN.'!$N$6</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BERN.'!$L$7:$L$13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BERN.'!$N$7:$N$13</c:f>
              <c:numCache>
                <c:formatCode>General</c:formatCode>
                <c:ptCount val="7"/>
                <c:pt idx="0">
                  <c:v>50</c:v>
                </c:pt>
                <c:pt idx="1">
                  <c:v>59</c:v>
                </c:pt>
                <c:pt idx="2">
                  <c:v>75</c:v>
                </c:pt>
                <c:pt idx="3">
                  <c:v>45</c:v>
                </c:pt>
                <c:pt idx="4">
                  <c:v>20</c:v>
                </c:pt>
                <c:pt idx="5">
                  <c:v>50</c:v>
                </c:pt>
                <c:pt idx="6">
                  <c:v>33</c:v>
                </c:pt>
              </c:numCache>
            </c:numRef>
          </c:val>
          <c:extLst>
            <c:ext xmlns:c16="http://schemas.microsoft.com/office/drawing/2014/chart" uri="{C3380CC4-5D6E-409C-BE32-E72D297353CC}">
              <c16:uniqueId val="{00000001-8D54-41F5-B59B-C5CFB9C3153C}"/>
            </c:ext>
          </c:extLst>
        </c:ser>
        <c:ser>
          <c:idx val="2"/>
          <c:order val="2"/>
          <c:tx>
            <c:strRef>
              <c:f>'C:\Users\User\Desktop\Neringos gimnazija\2024 fizinio pajegumo testavimas\[BENDRAS Mokinių fizinio pajėgumo testavimas(atnaujinta 2024).xlsx]APIBENDRINTAS BERN.'!$O$6</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BERN.'!$L$7:$L$13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BERN.'!$O$7:$O$13</c:f>
              <c:numCache>
                <c:formatCode>General</c:formatCode>
                <c:ptCount val="7"/>
                <c:pt idx="0">
                  <c:v>17</c:v>
                </c:pt>
                <c:pt idx="1">
                  <c:v>8</c:v>
                </c:pt>
                <c:pt idx="2">
                  <c:v>0</c:v>
                </c:pt>
                <c:pt idx="3">
                  <c:v>10</c:v>
                </c:pt>
                <c:pt idx="4">
                  <c:v>0</c:v>
                </c:pt>
                <c:pt idx="5">
                  <c:v>0</c:v>
                </c:pt>
                <c:pt idx="6">
                  <c:v>0</c:v>
                </c:pt>
              </c:numCache>
            </c:numRef>
          </c:val>
          <c:extLst>
            <c:ext xmlns:c16="http://schemas.microsoft.com/office/drawing/2014/chart" uri="{C3380CC4-5D6E-409C-BE32-E72D297353CC}">
              <c16:uniqueId val="{00000002-8D54-41F5-B59B-C5CFB9C3153C}"/>
            </c:ext>
          </c:extLst>
        </c:ser>
        <c:dLbls>
          <c:showLegendKey val="0"/>
          <c:showVal val="0"/>
          <c:showCatName val="0"/>
          <c:showSerName val="0"/>
          <c:showPercent val="0"/>
          <c:showBubbleSize val="0"/>
        </c:dLbls>
        <c:gapWidth val="150"/>
        <c:shape val="box"/>
        <c:axId val="768642527"/>
        <c:axId val="768643007"/>
        <c:axId val="0"/>
      </c:bar3DChart>
      <c:catAx>
        <c:axId val="7686425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643007"/>
        <c:crosses val="autoZero"/>
        <c:auto val="1"/>
        <c:lblAlgn val="ctr"/>
        <c:lblOffset val="100"/>
        <c:noMultiLvlLbl val="0"/>
      </c:catAx>
      <c:valAx>
        <c:axId val="7686430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642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t>
            </a:r>
            <a:r>
              <a:rPr lang="lt-LT"/>
              <a:t>ėstis</a:t>
            </a:r>
            <a:r>
              <a:rPr lang="lt-LT" baseline="0"/>
              <a:t> ir siekti" testas </a:t>
            </a:r>
            <a:r>
              <a:rPr lang="en-US" baseline="0"/>
              <a:t>(mergait</a:t>
            </a:r>
            <a:r>
              <a:rPr lang="lt-LT" baseline="0"/>
              <a:t>ės)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MERG.'!$M$31</c:f>
              <c:strCache>
                <c:ptCount val="1"/>
                <c:pt idx="0">
                  <c:v>Sveikatai palankus FP zona</c:v>
                </c:pt>
              </c:strCache>
            </c:strRef>
          </c:tx>
          <c:spPr>
            <a:solidFill>
              <a:srgbClr val="92D050"/>
            </a:solidFill>
            <a:ln>
              <a:noFill/>
            </a:ln>
            <a:effectLst/>
            <a:sp3d/>
          </c:spPr>
          <c:invertIfNegative val="0"/>
          <c:cat>
            <c:strRef>
              <c:f>'[1]APIBENDRINTAS MERG.'!$L$32:$L$38</c:f>
              <c:strCache>
                <c:ptCount val="7"/>
                <c:pt idx="0">
                  <c:v>11 metų</c:v>
                </c:pt>
                <c:pt idx="1">
                  <c:v>12 metų</c:v>
                </c:pt>
                <c:pt idx="2">
                  <c:v>13 metų</c:v>
                </c:pt>
                <c:pt idx="3">
                  <c:v>14 metų</c:v>
                </c:pt>
                <c:pt idx="4">
                  <c:v>15 metų</c:v>
                </c:pt>
                <c:pt idx="5">
                  <c:v>16 metų</c:v>
                </c:pt>
                <c:pt idx="6">
                  <c:v>17 metų</c:v>
                </c:pt>
              </c:strCache>
            </c:strRef>
          </c:cat>
          <c:val>
            <c:numRef>
              <c:f>'[1]APIBENDRINTAS MERG.'!$M$32:$M$38</c:f>
              <c:numCache>
                <c:formatCode>General</c:formatCode>
                <c:ptCount val="7"/>
                <c:pt idx="0">
                  <c:v>100</c:v>
                </c:pt>
                <c:pt idx="1">
                  <c:v>57</c:v>
                </c:pt>
                <c:pt idx="2">
                  <c:v>100</c:v>
                </c:pt>
                <c:pt idx="3">
                  <c:v>100</c:v>
                </c:pt>
                <c:pt idx="4">
                  <c:v>100</c:v>
                </c:pt>
                <c:pt idx="5">
                  <c:v>86</c:v>
                </c:pt>
                <c:pt idx="6">
                  <c:v>100</c:v>
                </c:pt>
              </c:numCache>
            </c:numRef>
          </c:val>
          <c:extLst>
            <c:ext xmlns:c16="http://schemas.microsoft.com/office/drawing/2014/chart" uri="{C3380CC4-5D6E-409C-BE32-E72D297353CC}">
              <c16:uniqueId val="{00000000-0310-4B2D-8101-4C4769863D53}"/>
            </c:ext>
          </c:extLst>
        </c:ser>
        <c:ser>
          <c:idx val="1"/>
          <c:order val="1"/>
          <c:tx>
            <c:strRef>
              <c:f>'C:\Users\User\Desktop\Neringos gimnazija\2024 fizinio pajegumo testavimas\[BENDRAS Mokinių fizinio pajėgumo testavimas(atnaujinta 2024).xlsx]APIBENDRINTAS MERG.'!$N$31</c:f>
              <c:strCache>
                <c:ptCount val="1"/>
                <c:pt idx="0">
                  <c:v>Tobulėjimo zona</c:v>
                </c:pt>
              </c:strCache>
            </c:strRef>
          </c:tx>
          <c:spPr>
            <a:solidFill>
              <a:srgbClr val="FFC000"/>
            </a:solidFill>
            <a:ln>
              <a:noFill/>
            </a:ln>
            <a:effectLst/>
            <a:sp3d/>
          </c:spPr>
          <c:invertIfNegative val="0"/>
          <c:cat>
            <c:strRef>
              <c:f>'[1]APIBENDRINTAS MERG.'!$L$32:$L$38</c:f>
              <c:strCache>
                <c:ptCount val="7"/>
                <c:pt idx="0">
                  <c:v>11 metų</c:v>
                </c:pt>
                <c:pt idx="1">
                  <c:v>12 metų</c:v>
                </c:pt>
                <c:pt idx="2">
                  <c:v>13 metų</c:v>
                </c:pt>
                <c:pt idx="3">
                  <c:v>14 metų</c:v>
                </c:pt>
                <c:pt idx="4">
                  <c:v>15 metų</c:v>
                </c:pt>
                <c:pt idx="5">
                  <c:v>16 metų</c:v>
                </c:pt>
                <c:pt idx="6">
                  <c:v>17 metų</c:v>
                </c:pt>
              </c:strCache>
            </c:strRef>
          </c:cat>
          <c:val>
            <c:numRef>
              <c:f>'[1]APIBENDRINTAS MERG.'!$N$32:$N$38</c:f>
              <c:numCache>
                <c:formatCode>General</c:formatCode>
                <c:ptCount val="7"/>
                <c:pt idx="0">
                  <c:v>0</c:v>
                </c:pt>
                <c:pt idx="1">
                  <c:v>29</c:v>
                </c:pt>
                <c:pt idx="2">
                  <c:v>0</c:v>
                </c:pt>
                <c:pt idx="3">
                  <c:v>0</c:v>
                </c:pt>
                <c:pt idx="4">
                  <c:v>0</c:v>
                </c:pt>
                <c:pt idx="5">
                  <c:v>14</c:v>
                </c:pt>
                <c:pt idx="6">
                  <c:v>0</c:v>
                </c:pt>
              </c:numCache>
            </c:numRef>
          </c:val>
          <c:extLst>
            <c:ext xmlns:c16="http://schemas.microsoft.com/office/drawing/2014/chart" uri="{C3380CC4-5D6E-409C-BE32-E72D297353CC}">
              <c16:uniqueId val="{00000001-0310-4B2D-8101-4C4769863D53}"/>
            </c:ext>
          </c:extLst>
        </c:ser>
        <c:ser>
          <c:idx val="2"/>
          <c:order val="2"/>
          <c:tx>
            <c:strRef>
              <c:f>'C:\Users\User\Desktop\Neringos gimnazija\2024 fizinio pajegumo testavimas\[BENDRAS Mokinių fizinio pajėgumo testavimas(atnaujinta 2024).xlsx]APIBENDRINTAS MERG.'!$O$31</c:f>
              <c:strCache>
                <c:ptCount val="1"/>
                <c:pt idx="0">
                  <c:v>Sveikatos rizikos zona</c:v>
                </c:pt>
              </c:strCache>
            </c:strRef>
          </c:tx>
          <c:spPr>
            <a:solidFill>
              <a:srgbClr val="FF0000"/>
            </a:solidFill>
            <a:ln>
              <a:noFill/>
            </a:ln>
            <a:effectLst/>
            <a:sp3d/>
          </c:spPr>
          <c:invertIfNegative val="0"/>
          <c:cat>
            <c:strRef>
              <c:f>'[1]APIBENDRINTAS MERG.'!$L$32:$L$38</c:f>
              <c:strCache>
                <c:ptCount val="7"/>
                <c:pt idx="0">
                  <c:v>11 metų</c:v>
                </c:pt>
                <c:pt idx="1">
                  <c:v>12 metų</c:v>
                </c:pt>
                <c:pt idx="2">
                  <c:v>13 metų</c:v>
                </c:pt>
                <c:pt idx="3">
                  <c:v>14 metų</c:v>
                </c:pt>
                <c:pt idx="4">
                  <c:v>15 metų</c:v>
                </c:pt>
                <c:pt idx="5">
                  <c:v>16 metų</c:v>
                </c:pt>
                <c:pt idx="6">
                  <c:v>17 metų</c:v>
                </c:pt>
              </c:strCache>
            </c:strRef>
          </c:cat>
          <c:val>
            <c:numRef>
              <c:f>'[1]APIBENDRINTAS MERG.'!$O$32:$O$38</c:f>
              <c:numCache>
                <c:formatCode>General</c:formatCode>
                <c:ptCount val="7"/>
                <c:pt idx="0">
                  <c:v>0</c:v>
                </c:pt>
                <c:pt idx="1">
                  <c:v>14</c:v>
                </c:pt>
                <c:pt idx="2">
                  <c:v>0</c:v>
                </c:pt>
                <c:pt idx="3">
                  <c:v>0</c:v>
                </c:pt>
                <c:pt idx="4">
                  <c:v>0</c:v>
                </c:pt>
                <c:pt idx="5">
                  <c:v>0</c:v>
                </c:pt>
                <c:pt idx="6">
                  <c:v>0</c:v>
                </c:pt>
              </c:numCache>
            </c:numRef>
          </c:val>
          <c:extLst>
            <c:ext xmlns:c16="http://schemas.microsoft.com/office/drawing/2014/chart" uri="{C3380CC4-5D6E-409C-BE32-E72D297353CC}">
              <c16:uniqueId val="{00000002-0310-4B2D-8101-4C4769863D53}"/>
            </c:ext>
          </c:extLst>
        </c:ser>
        <c:dLbls>
          <c:showLegendKey val="0"/>
          <c:showVal val="0"/>
          <c:showCatName val="0"/>
          <c:showSerName val="0"/>
          <c:showPercent val="0"/>
          <c:showBubbleSize val="0"/>
        </c:dLbls>
        <c:gapWidth val="150"/>
        <c:shape val="box"/>
        <c:axId val="876858831"/>
        <c:axId val="876857871"/>
        <c:axId val="0"/>
      </c:bar3DChart>
      <c:catAx>
        <c:axId val="8768588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76857871"/>
        <c:crosses val="autoZero"/>
        <c:auto val="1"/>
        <c:lblAlgn val="ctr"/>
        <c:lblOffset val="100"/>
        <c:noMultiLvlLbl val="0"/>
      </c:catAx>
      <c:valAx>
        <c:axId val="876857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76858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t>
            </a:r>
            <a:r>
              <a:rPr lang="lt-LT"/>
              <a:t>ėstis</a:t>
            </a:r>
            <a:r>
              <a:rPr lang="lt-LT" baseline="0"/>
              <a:t> ir siekti" testas (berniukai)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BERN.'!$M$33</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BERN.'!$L$34:$L$40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BERN.'!$M$34:$M$40</c:f>
              <c:numCache>
                <c:formatCode>General</c:formatCode>
                <c:ptCount val="7"/>
                <c:pt idx="0">
                  <c:v>100</c:v>
                </c:pt>
                <c:pt idx="1">
                  <c:v>75</c:v>
                </c:pt>
                <c:pt idx="2">
                  <c:v>100</c:v>
                </c:pt>
                <c:pt idx="3">
                  <c:v>100</c:v>
                </c:pt>
                <c:pt idx="4">
                  <c:v>80</c:v>
                </c:pt>
                <c:pt idx="5">
                  <c:v>100</c:v>
                </c:pt>
                <c:pt idx="6">
                  <c:v>100</c:v>
                </c:pt>
              </c:numCache>
            </c:numRef>
          </c:val>
          <c:extLst>
            <c:ext xmlns:c16="http://schemas.microsoft.com/office/drawing/2014/chart" uri="{C3380CC4-5D6E-409C-BE32-E72D297353CC}">
              <c16:uniqueId val="{00000000-F110-484B-9006-EB19785AB21D}"/>
            </c:ext>
          </c:extLst>
        </c:ser>
        <c:ser>
          <c:idx val="1"/>
          <c:order val="1"/>
          <c:tx>
            <c:strRef>
              <c:f>'C:\Users\User\Desktop\Neringos gimnazija\2024 fizinio pajegumo testavimas\[BENDRAS Mokinių fizinio pajėgumo testavimas(atnaujinta 2024).xlsx]APIBENDRINTAS BERN.'!$N$33</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BERN.'!$L$34:$L$40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BERN.'!$N$34:$N$40</c:f>
              <c:numCache>
                <c:formatCode>General</c:formatCode>
                <c:ptCount val="7"/>
                <c:pt idx="0">
                  <c:v>0</c:v>
                </c:pt>
                <c:pt idx="1">
                  <c:v>17</c:v>
                </c:pt>
                <c:pt idx="2">
                  <c:v>0</c:v>
                </c:pt>
                <c:pt idx="3">
                  <c:v>0</c:v>
                </c:pt>
                <c:pt idx="4">
                  <c:v>20</c:v>
                </c:pt>
                <c:pt idx="5">
                  <c:v>0</c:v>
                </c:pt>
                <c:pt idx="6">
                  <c:v>0</c:v>
                </c:pt>
              </c:numCache>
            </c:numRef>
          </c:val>
          <c:extLst>
            <c:ext xmlns:c16="http://schemas.microsoft.com/office/drawing/2014/chart" uri="{C3380CC4-5D6E-409C-BE32-E72D297353CC}">
              <c16:uniqueId val="{00000001-F110-484B-9006-EB19785AB21D}"/>
            </c:ext>
          </c:extLst>
        </c:ser>
        <c:ser>
          <c:idx val="2"/>
          <c:order val="2"/>
          <c:tx>
            <c:strRef>
              <c:f>'C:\Users\User\Desktop\Neringos gimnazija\2024 fizinio pajegumo testavimas\[BENDRAS Mokinių fizinio pajėgumo testavimas(atnaujinta 2024).xlsx]APIBENDRINTAS BERN.'!$O$33</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BERN.'!$L$34:$L$40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BERN.'!$O$34:$O$40</c:f>
              <c:numCache>
                <c:formatCode>General</c:formatCode>
                <c:ptCount val="7"/>
                <c:pt idx="0">
                  <c:v>0</c:v>
                </c:pt>
                <c:pt idx="1">
                  <c:v>8</c:v>
                </c:pt>
                <c:pt idx="2">
                  <c:v>0</c:v>
                </c:pt>
                <c:pt idx="3">
                  <c:v>0</c:v>
                </c:pt>
                <c:pt idx="4">
                  <c:v>0</c:v>
                </c:pt>
                <c:pt idx="5">
                  <c:v>0</c:v>
                </c:pt>
                <c:pt idx="6">
                  <c:v>0</c:v>
                </c:pt>
              </c:numCache>
            </c:numRef>
          </c:val>
          <c:extLst>
            <c:ext xmlns:c16="http://schemas.microsoft.com/office/drawing/2014/chart" uri="{C3380CC4-5D6E-409C-BE32-E72D297353CC}">
              <c16:uniqueId val="{00000002-F110-484B-9006-EB19785AB21D}"/>
            </c:ext>
          </c:extLst>
        </c:ser>
        <c:dLbls>
          <c:showLegendKey val="0"/>
          <c:showVal val="0"/>
          <c:showCatName val="0"/>
          <c:showSerName val="0"/>
          <c:showPercent val="0"/>
          <c:showBubbleSize val="0"/>
        </c:dLbls>
        <c:gapWidth val="150"/>
        <c:shape val="box"/>
        <c:axId val="876858831"/>
        <c:axId val="876857871"/>
        <c:axId val="0"/>
      </c:bar3DChart>
      <c:catAx>
        <c:axId val="8768588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76857871"/>
        <c:crosses val="autoZero"/>
        <c:auto val="1"/>
        <c:lblAlgn val="ctr"/>
        <c:lblOffset val="100"/>
        <c:noMultiLvlLbl val="0"/>
      </c:catAx>
      <c:valAx>
        <c:axId val="876857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76858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t>
            </a:r>
            <a:r>
              <a:rPr lang="lt-LT"/>
              <a:t>Šuolis</a:t>
            </a:r>
            <a:r>
              <a:rPr lang="lt-LT" baseline="0"/>
              <a:t> į tolį iš vietos" (mergaitės)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MERG.'!$M$53</c:f>
              <c:strCache>
                <c:ptCount val="1"/>
                <c:pt idx="0">
                  <c:v>Sveikatai palankus FP zona</c:v>
                </c:pt>
              </c:strCache>
            </c:strRef>
          </c:tx>
          <c:spPr>
            <a:solidFill>
              <a:srgbClr val="92D050"/>
            </a:solidFill>
            <a:ln>
              <a:noFill/>
            </a:ln>
            <a:effectLst/>
            <a:sp3d/>
          </c:spPr>
          <c:invertIfNegative val="0"/>
          <c:cat>
            <c:strRef>
              <c:f>'[1]APIBENDRINTAS MERG.'!$L$54:$L$60</c:f>
              <c:strCache>
                <c:ptCount val="7"/>
                <c:pt idx="0">
                  <c:v>11 metų</c:v>
                </c:pt>
                <c:pt idx="1">
                  <c:v>12 metų</c:v>
                </c:pt>
                <c:pt idx="2">
                  <c:v>13 metų</c:v>
                </c:pt>
                <c:pt idx="3">
                  <c:v>14 metų</c:v>
                </c:pt>
                <c:pt idx="4">
                  <c:v>15 metų</c:v>
                </c:pt>
                <c:pt idx="5">
                  <c:v>16 metų</c:v>
                </c:pt>
                <c:pt idx="6">
                  <c:v>17 metų</c:v>
                </c:pt>
              </c:strCache>
            </c:strRef>
          </c:cat>
          <c:val>
            <c:numRef>
              <c:f>'[1]APIBENDRINTAS MERG.'!$M$54:$M$60</c:f>
              <c:numCache>
                <c:formatCode>General</c:formatCode>
                <c:ptCount val="7"/>
                <c:pt idx="0">
                  <c:v>43</c:v>
                </c:pt>
                <c:pt idx="1">
                  <c:v>57</c:v>
                </c:pt>
                <c:pt idx="2">
                  <c:v>50</c:v>
                </c:pt>
                <c:pt idx="3">
                  <c:v>100</c:v>
                </c:pt>
                <c:pt idx="4">
                  <c:v>50</c:v>
                </c:pt>
                <c:pt idx="5">
                  <c:v>43</c:v>
                </c:pt>
                <c:pt idx="6">
                  <c:v>100</c:v>
                </c:pt>
              </c:numCache>
            </c:numRef>
          </c:val>
          <c:extLst>
            <c:ext xmlns:c16="http://schemas.microsoft.com/office/drawing/2014/chart" uri="{C3380CC4-5D6E-409C-BE32-E72D297353CC}">
              <c16:uniqueId val="{00000000-C9C0-42E7-BED9-48DBD6EE0114}"/>
            </c:ext>
          </c:extLst>
        </c:ser>
        <c:ser>
          <c:idx val="1"/>
          <c:order val="1"/>
          <c:tx>
            <c:strRef>
              <c:f>'C:\Users\User\Desktop\Neringos gimnazija\2024 fizinio pajegumo testavimas\[BENDRAS Mokinių fizinio pajėgumo testavimas(atnaujinta 2024).xlsx]APIBENDRINTAS MERG.'!$N$53</c:f>
              <c:strCache>
                <c:ptCount val="1"/>
                <c:pt idx="0">
                  <c:v>Tobulėjimo zona</c:v>
                </c:pt>
              </c:strCache>
            </c:strRef>
          </c:tx>
          <c:spPr>
            <a:solidFill>
              <a:srgbClr val="FFC000"/>
            </a:solidFill>
            <a:ln>
              <a:noFill/>
            </a:ln>
            <a:effectLst/>
            <a:sp3d/>
          </c:spPr>
          <c:invertIfNegative val="0"/>
          <c:cat>
            <c:strRef>
              <c:f>'[1]APIBENDRINTAS MERG.'!$L$54:$L$60</c:f>
              <c:strCache>
                <c:ptCount val="7"/>
                <c:pt idx="0">
                  <c:v>11 metų</c:v>
                </c:pt>
                <c:pt idx="1">
                  <c:v>12 metų</c:v>
                </c:pt>
                <c:pt idx="2">
                  <c:v>13 metų</c:v>
                </c:pt>
                <c:pt idx="3">
                  <c:v>14 metų</c:v>
                </c:pt>
                <c:pt idx="4">
                  <c:v>15 metų</c:v>
                </c:pt>
                <c:pt idx="5">
                  <c:v>16 metų</c:v>
                </c:pt>
                <c:pt idx="6">
                  <c:v>17 metų</c:v>
                </c:pt>
              </c:strCache>
            </c:strRef>
          </c:cat>
          <c:val>
            <c:numRef>
              <c:f>'[1]APIBENDRINTAS MERG.'!$N$54:$N$60</c:f>
              <c:numCache>
                <c:formatCode>General</c:formatCode>
                <c:ptCount val="7"/>
                <c:pt idx="0">
                  <c:v>57</c:v>
                </c:pt>
                <c:pt idx="1">
                  <c:v>43</c:v>
                </c:pt>
                <c:pt idx="2">
                  <c:v>50</c:v>
                </c:pt>
                <c:pt idx="3">
                  <c:v>0</c:v>
                </c:pt>
                <c:pt idx="4">
                  <c:v>50</c:v>
                </c:pt>
                <c:pt idx="5">
                  <c:v>43</c:v>
                </c:pt>
                <c:pt idx="6">
                  <c:v>0</c:v>
                </c:pt>
              </c:numCache>
            </c:numRef>
          </c:val>
          <c:extLst>
            <c:ext xmlns:c16="http://schemas.microsoft.com/office/drawing/2014/chart" uri="{C3380CC4-5D6E-409C-BE32-E72D297353CC}">
              <c16:uniqueId val="{00000001-C9C0-42E7-BED9-48DBD6EE0114}"/>
            </c:ext>
          </c:extLst>
        </c:ser>
        <c:ser>
          <c:idx val="2"/>
          <c:order val="2"/>
          <c:tx>
            <c:strRef>
              <c:f>'C:\Users\User\Desktop\Neringos gimnazija\2024 fizinio pajegumo testavimas\[BENDRAS Mokinių fizinio pajėgumo testavimas(atnaujinta 2024).xlsx]APIBENDRINTAS MERG.'!$O$53</c:f>
              <c:strCache>
                <c:ptCount val="1"/>
                <c:pt idx="0">
                  <c:v>Sveikatos rizikos zona</c:v>
                </c:pt>
              </c:strCache>
            </c:strRef>
          </c:tx>
          <c:spPr>
            <a:solidFill>
              <a:srgbClr val="FF0000"/>
            </a:solidFill>
            <a:ln>
              <a:noFill/>
            </a:ln>
            <a:effectLst/>
            <a:sp3d/>
          </c:spPr>
          <c:invertIfNegative val="0"/>
          <c:cat>
            <c:strRef>
              <c:f>'[1]APIBENDRINTAS MERG.'!$L$54:$L$60</c:f>
              <c:strCache>
                <c:ptCount val="7"/>
                <c:pt idx="0">
                  <c:v>11 metų</c:v>
                </c:pt>
                <c:pt idx="1">
                  <c:v>12 metų</c:v>
                </c:pt>
                <c:pt idx="2">
                  <c:v>13 metų</c:v>
                </c:pt>
                <c:pt idx="3">
                  <c:v>14 metų</c:v>
                </c:pt>
                <c:pt idx="4">
                  <c:v>15 metų</c:v>
                </c:pt>
                <c:pt idx="5">
                  <c:v>16 metų</c:v>
                </c:pt>
                <c:pt idx="6">
                  <c:v>17 metų</c:v>
                </c:pt>
              </c:strCache>
            </c:strRef>
          </c:cat>
          <c:val>
            <c:numRef>
              <c:f>'[1]APIBENDRINTAS MERG.'!$O$54:$O$60</c:f>
              <c:numCache>
                <c:formatCode>General</c:formatCode>
                <c:ptCount val="7"/>
                <c:pt idx="0">
                  <c:v>0</c:v>
                </c:pt>
                <c:pt idx="1">
                  <c:v>0</c:v>
                </c:pt>
                <c:pt idx="2">
                  <c:v>0</c:v>
                </c:pt>
                <c:pt idx="3">
                  <c:v>0</c:v>
                </c:pt>
                <c:pt idx="4">
                  <c:v>0</c:v>
                </c:pt>
                <c:pt idx="5">
                  <c:v>14</c:v>
                </c:pt>
                <c:pt idx="6">
                  <c:v>0</c:v>
                </c:pt>
              </c:numCache>
            </c:numRef>
          </c:val>
          <c:extLst>
            <c:ext xmlns:c16="http://schemas.microsoft.com/office/drawing/2014/chart" uri="{C3380CC4-5D6E-409C-BE32-E72D297353CC}">
              <c16:uniqueId val="{00000002-C9C0-42E7-BED9-48DBD6EE0114}"/>
            </c:ext>
          </c:extLst>
        </c:ser>
        <c:dLbls>
          <c:showLegendKey val="0"/>
          <c:showVal val="0"/>
          <c:showCatName val="0"/>
          <c:showSerName val="0"/>
          <c:showPercent val="0"/>
          <c:showBubbleSize val="0"/>
        </c:dLbls>
        <c:gapWidth val="150"/>
        <c:shape val="box"/>
        <c:axId val="1040345407"/>
        <c:axId val="1040346847"/>
        <c:axId val="0"/>
      </c:bar3DChart>
      <c:catAx>
        <c:axId val="104034540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46847"/>
        <c:crosses val="autoZero"/>
        <c:auto val="1"/>
        <c:lblAlgn val="ctr"/>
        <c:lblOffset val="100"/>
        <c:noMultiLvlLbl val="0"/>
      </c:catAx>
      <c:valAx>
        <c:axId val="10403468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45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t>
            </a:r>
            <a:r>
              <a:rPr lang="lt-LT"/>
              <a:t>Šuolis</a:t>
            </a:r>
            <a:r>
              <a:rPr lang="lt-LT" baseline="0"/>
              <a:t> į tolį iš vietos" (berniukai)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BERN.'!$M$56</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BERN.'!$L$57:$L$63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BERN.'!$M$57:$M$63</c:f>
              <c:numCache>
                <c:formatCode>General</c:formatCode>
                <c:ptCount val="7"/>
                <c:pt idx="0">
                  <c:v>50</c:v>
                </c:pt>
                <c:pt idx="1">
                  <c:v>50</c:v>
                </c:pt>
                <c:pt idx="2">
                  <c:v>100</c:v>
                </c:pt>
                <c:pt idx="3">
                  <c:v>36</c:v>
                </c:pt>
                <c:pt idx="4">
                  <c:v>60</c:v>
                </c:pt>
                <c:pt idx="5">
                  <c:v>75</c:v>
                </c:pt>
                <c:pt idx="6">
                  <c:v>33.299999999999997</c:v>
                </c:pt>
              </c:numCache>
            </c:numRef>
          </c:val>
          <c:extLst>
            <c:ext xmlns:c16="http://schemas.microsoft.com/office/drawing/2014/chart" uri="{C3380CC4-5D6E-409C-BE32-E72D297353CC}">
              <c16:uniqueId val="{00000000-2562-4B94-81EC-74B4C258CDC8}"/>
            </c:ext>
          </c:extLst>
        </c:ser>
        <c:ser>
          <c:idx val="1"/>
          <c:order val="1"/>
          <c:tx>
            <c:strRef>
              <c:f>'C:\Users\User\Desktop\Neringos gimnazija\2024 fizinio pajegumo testavimas\[BENDRAS Mokinių fizinio pajėgumo testavimas(atnaujinta 2024).xlsx]APIBENDRINTAS BERN.'!$N$56</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BERN.'!$L$57:$L$63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BERN.'!$N$57:$N$63</c:f>
              <c:numCache>
                <c:formatCode>General</c:formatCode>
                <c:ptCount val="7"/>
                <c:pt idx="0">
                  <c:v>33</c:v>
                </c:pt>
                <c:pt idx="1">
                  <c:v>42</c:v>
                </c:pt>
                <c:pt idx="2">
                  <c:v>0</c:v>
                </c:pt>
                <c:pt idx="3">
                  <c:v>55</c:v>
                </c:pt>
                <c:pt idx="4">
                  <c:v>40</c:v>
                </c:pt>
                <c:pt idx="5">
                  <c:v>25</c:v>
                </c:pt>
                <c:pt idx="6">
                  <c:v>33.299999999999997</c:v>
                </c:pt>
              </c:numCache>
            </c:numRef>
          </c:val>
          <c:extLst>
            <c:ext xmlns:c16="http://schemas.microsoft.com/office/drawing/2014/chart" uri="{C3380CC4-5D6E-409C-BE32-E72D297353CC}">
              <c16:uniqueId val="{00000001-2562-4B94-81EC-74B4C258CDC8}"/>
            </c:ext>
          </c:extLst>
        </c:ser>
        <c:ser>
          <c:idx val="2"/>
          <c:order val="2"/>
          <c:tx>
            <c:strRef>
              <c:f>'C:\Users\User\Desktop\Neringos gimnazija\2024 fizinio pajegumo testavimas\[BENDRAS Mokinių fizinio pajėgumo testavimas(atnaujinta 2024).xlsx]APIBENDRINTAS BERN.'!$O$56</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BERN.'!$L$57:$L$63</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BERN.'!$O$57:$O$63</c:f>
              <c:numCache>
                <c:formatCode>General</c:formatCode>
                <c:ptCount val="7"/>
                <c:pt idx="0">
                  <c:v>17</c:v>
                </c:pt>
                <c:pt idx="1">
                  <c:v>8</c:v>
                </c:pt>
                <c:pt idx="2">
                  <c:v>0</c:v>
                </c:pt>
                <c:pt idx="3">
                  <c:v>9</c:v>
                </c:pt>
                <c:pt idx="4">
                  <c:v>0</c:v>
                </c:pt>
                <c:pt idx="5">
                  <c:v>0</c:v>
                </c:pt>
                <c:pt idx="6">
                  <c:v>33.299999999999997</c:v>
                </c:pt>
              </c:numCache>
            </c:numRef>
          </c:val>
          <c:extLst>
            <c:ext xmlns:c16="http://schemas.microsoft.com/office/drawing/2014/chart" uri="{C3380CC4-5D6E-409C-BE32-E72D297353CC}">
              <c16:uniqueId val="{00000002-2562-4B94-81EC-74B4C258CDC8}"/>
            </c:ext>
          </c:extLst>
        </c:ser>
        <c:dLbls>
          <c:showLegendKey val="0"/>
          <c:showVal val="0"/>
          <c:showCatName val="0"/>
          <c:showSerName val="0"/>
          <c:showPercent val="0"/>
          <c:showBubbleSize val="0"/>
        </c:dLbls>
        <c:gapWidth val="150"/>
        <c:shape val="box"/>
        <c:axId val="1040345407"/>
        <c:axId val="1040346847"/>
        <c:axId val="0"/>
      </c:bar3DChart>
      <c:catAx>
        <c:axId val="104034540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46847"/>
        <c:crosses val="autoZero"/>
        <c:auto val="1"/>
        <c:lblAlgn val="ctr"/>
        <c:lblOffset val="100"/>
        <c:noMultiLvlLbl val="0"/>
      </c:catAx>
      <c:valAx>
        <c:axId val="10403468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45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„Kybojimas sulenktomis rankomis“ (</a:t>
            </a:r>
            <a:r>
              <a:rPr lang="lt-LT"/>
              <a:t>mergaitės</a:t>
            </a:r>
            <a:r>
              <a:rPr lang="en-US"/>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MERG.'!$M$78</c:f>
              <c:strCache>
                <c:ptCount val="1"/>
                <c:pt idx="0">
                  <c:v>Sveikatai palankus FP zona</c:v>
                </c:pt>
              </c:strCache>
            </c:strRef>
          </c:tx>
          <c:spPr>
            <a:solidFill>
              <a:srgbClr val="92D050"/>
            </a:solidFill>
            <a:ln>
              <a:noFill/>
            </a:ln>
            <a:effectLst/>
            <a:sp3d/>
          </c:spPr>
          <c:invertIfNegative val="0"/>
          <c:cat>
            <c:strRef>
              <c:f>'[1]APIBENDRINTAS MERG.'!$L$79:$L$85</c:f>
              <c:strCache>
                <c:ptCount val="7"/>
                <c:pt idx="0">
                  <c:v>11 metų</c:v>
                </c:pt>
                <c:pt idx="1">
                  <c:v>12 metų</c:v>
                </c:pt>
                <c:pt idx="2">
                  <c:v>13 metų</c:v>
                </c:pt>
                <c:pt idx="3">
                  <c:v>14 metų</c:v>
                </c:pt>
                <c:pt idx="4">
                  <c:v>15 metų</c:v>
                </c:pt>
                <c:pt idx="5">
                  <c:v>16 metų</c:v>
                </c:pt>
                <c:pt idx="6">
                  <c:v>17 metų</c:v>
                </c:pt>
              </c:strCache>
            </c:strRef>
          </c:cat>
          <c:val>
            <c:numRef>
              <c:f>'[1]APIBENDRINTAS MERG.'!$M$79:$M$85</c:f>
              <c:numCache>
                <c:formatCode>General</c:formatCode>
                <c:ptCount val="7"/>
                <c:pt idx="0">
                  <c:v>57</c:v>
                </c:pt>
                <c:pt idx="1">
                  <c:v>29</c:v>
                </c:pt>
                <c:pt idx="2">
                  <c:v>0</c:v>
                </c:pt>
                <c:pt idx="3">
                  <c:v>100</c:v>
                </c:pt>
                <c:pt idx="4">
                  <c:v>50</c:v>
                </c:pt>
                <c:pt idx="5">
                  <c:v>29</c:v>
                </c:pt>
                <c:pt idx="6">
                  <c:v>100</c:v>
                </c:pt>
              </c:numCache>
            </c:numRef>
          </c:val>
          <c:extLst>
            <c:ext xmlns:c16="http://schemas.microsoft.com/office/drawing/2014/chart" uri="{C3380CC4-5D6E-409C-BE32-E72D297353CC}">
              <c16:uniqueId val="{00000000-E13A-4F04-99AA-ED00FDA77B81}"/>
            </c:ext>
          </c:extLst>
        </c:ser>
        <c:ser>
          <c:idx val="1"/>
          <c:order val="1"/>
          <c:tx>
            <c:strRef>
              <c:f>'C:\Users\User\Desktop\Neringos gimnazija\2024 fizinio pajegumo testavimas\[BENDRAS Mokinių fizinio pajėgumo testavimas(atnaujinta 2024).xlsx]APIBENDRINTAS MERG.'!$N$78</c:f>
              <c:strCache>
                <c:ptCount val="1"/>
                <c:pt idx="0">
                  <c:v>Tobulėjimo zona</c:v>
                </c:pt>
              </c:strCache>
            </c:strRef>
          </c:tx>
          <c:spPr>
            <a:solidFill>
              <a:srgbClr val="FFC000"/>
            </a:solidFill>
            <a:ln>
              <a:noFill/>
            </a:ln>
            <a:effectLst/>
            <a:sp3d/>
          </c:spPr>
          <c:invertIfNegative val="0"/>
          <c:cat>
            <c:strRef>
              <c:f>'[1]APIBENDRINTAS MERG.'!$L$79:$L$85</c:f>
              <c:strCache>
                <c:ptCount val="7"/>
                <c:pt idx="0">
                  <c:v>11 metų</c:v>
                </c:pt>
                <c:pt idx="1">
                  <c:v>12 metų</c:v>
                </c:pt>
                <c:pt idx="2">
                  <c:v>13 metų</c:v>
                </c:pt>
                <c:pt idx="3">
                  <c:v>14 metų</c:v>
                </c:pt>
                <c:pt idx="4">
                  <c:v>15 metų</c:v>
                </c:pt>
                <c:pt idx="5">
                  <c:v>16 metų</c:v>
                </c:pt>
                <c:pt idx="6">
                  <c:v>17 metų</c:v>
                </c:pt>
              </c:strCache>
            </c:strRef>
          </c:cat>
          <c:val>
            <c:numRef>
              <c:f>'[1]APIBENDRINTAS MERG.'!$N$79:$N$85</c:f>
              <c:numCache>
                <c:formatCode>General</c:formatCode>
                <c:ptCount val="7"/>
                <c:pt idx="0">
                  <c:v>29</c:v>
                </c:pt>
                <c:pt idx="1">
                  <c:v>42</c:v>
                </c:pt>
                <c:pt idx="2">
                  <c:v>50</c:v>
                </c:pt>
                <c:pt idx="3">
                  <c:v>0</c:v>
                </c:pt>
                <c:pt idx="4">
                  <c:v>50</c:v>
                </c:pt>
                <c:pt idx="5">
                  <c:v>29</c:v>
                </c:pt>
                <c:pt idx="6">
                  <c:v>0</c:v>
                </c:pt>
              </c:numCache>
            </c:numRef>
          </c:val>
          <c:extLst>
            <c:ext xmlns:c16="http://schemas.microsoft.com/office/drawing/2014/chart" uri="{C3380CC4-5D6E-409C-BE32-E72D297353CC}">
              <c16:uniqueId val="{00000001-E13A-4F04-99AA-ED00FDA77B81}"/>
            </c:ext>
          </c:extLst>
        </c:ser>
        <c:ser>
          <c:idx val="2"/>
          <c:order val="2"/>
          <c:tx>
            <c:strRef>
              <c:f>'C:\Users\User\Desktop\Neringos gimnazija\2024 fizinio pajegumo testavimas\[BENDRAS Mokinių fizinio pajėgumo testavimas(atnaujinta 2024).xlsx]APIBENDRINTAS MERG.'!$O$78</c:f>
              <c:strCache>
                <c:ptCount val="1"/>
                <c:pt idx="0">
                  <c:v>Sveikatos rizikos zona</c:v>
                </c:pt>
              </c:strCache>
            </c:strRef>
          </c:tx>
          <c:spPr>
            <a:solidFill>
              <a:srgbClr val="FF0000"/>
            </a:solidFill>
            <a:ln>
              <a:noFill/>
            </a:ln>
            <a:effectLst/>
            <a:sp3d/>
          </c:spPr>
          <c:invertIfNegative val="0"/>
          <c:cat>
            <c:strRef>
              <c:f>'[1]APIBENDRINTAS MERG.'!$L$79:$L$85</c:f>
              <c:strCache>
                <c:ptCount val="7"/>
                <c:pt idx="0">
                  <c:v>11 metų</c:v>
                </c:pt>
                <c:pt idx="1">
                  <c:v>12 metų</c:v>
                </c:pt>
                <c:pt idx="2">
                  <c:v>13 metų</c:v>
                </c:pt>
                <c:pt idx="3">
                  <c:v>14 metų</c:v>
                </c:pt>
                <c:pt idx="4">
                  <c:v>15 metų</c:v>
                </c:pt>
                <c:pt idx="5">
                  <c:v>16 metų</c:v>
                </c:pt>
                <c:pt idx="6">
                  <c:v>17 metų</c:v>
                </c:pt>
              </c:strCache>
            </c:strRef>
          </c:cat>
          <c:val>
            <c:numRef>
              <c:f>'[1]APIBENDRINTAS MERG.'!$O$79:$O$85</c:f>
              <c:numCache>
                <c:formatCode>General</c:formatCode>
                <c:ptCount val="7"/>
                <c:pt idx="0">
                  <c:v>14</c:v>
                </c:pt>
                <c:pt idx="1">
                  <c:v>29</c:v>
                </c:pt>
                <c:pt idx="2">
                  <c:v>50</c:v>
                </c:pt>
                <c:pt idx="3">
                  <c:v>0</c:v>
                </c:pt>
                <c:pt idx="4">
                  <c:v>0</c:v>
                </c:pt>
                <c:pt idx="5">
                  <c:v>42</c:v>
                </c:pt>
                <c:pt idx="6">
                  <c:v>0</c:v>
                </c:pt>
              </c:numCache>
            </c:numRef>
          </c:val>
          <c:extLst>
            <c:ext xmlns:c16="http://schemas.microsoft.com/office/drawing/2014/chart" uri="{C3380CC4-5D6E-409C-BE32-E72D297353CC}">
              <c16:uniqueId val="{00000002-E13A-4F04-99AA-ED00FDA77B81}"/>
            </c:ext>
          </c:extLst>
        </c:ser>
        <c:dLbls>
          <c:showLegendKey val="0"/>
          <c:showVal val="0"/>
          <c:showCatName val="0"/>
          <c:showSerName val="0"/>
          <c:showPercent val="0"/>
          <c:showBubbleSize val="0"/>
        </c:dLbls>
        <c:gapWidth val="150"/>
        <c:shape val="box"/>
        <c:axId val="775466063"/>
        <c:axId val="775462703"/>
        <c:axId val="0"/>
      </c:bar3DChart>
      <c:catAx>
        <c:axId val="77546606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462703"/>
        <c:crosses val="autoZero"/>
        <c:auto val="1"/>
        <c:lblAlgn val="ctr"/>
        <c:lblOffset val="100"/>
        <c:noMultiLvlLbl val="0"/>
      </c:catAx>
      <c:valAx>
        <c:axId val="7754627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466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„Kybojimas sulenktomis rankomis“ (berniukai)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BERN.'!$M$83</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BERN.'!$L$84:$L$90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BERN.'!$M$84:$M$90</c:f>
              <c:numCache>
                <c:formatCode>General</c:formatCode>
                <c:ptCount val="7"/>
                <c:pt idx="0">
                  <c:v>0</c:v>
                </c:pt>
                <c:pt idx="1">
                  <c:v>50</c:v>
                </c:pt>
                <c:pt idx="2">
                  <c:v>0</c:v>
                </c:pt>
                <c:pt idx="3">
                  <c:v>36</c:v>
                </c:pt>
                <c:pt idx="4">
                  <c:v>20</c:v>
                </c:pt>
                <c:pt idx="5">
                  <c:v>100</c:v>
                </c:pt>
                <c:pt idx="6">
                  <c:v>33.299999999999997</c:v>
                </c:pt>
              </c:numCache>
            </c:numRef>
          </c:val>
          <c:extLst>
            <c:ext xmlns:c16="http://schemas.microsoft.com/office/drawing/2014/chart" uri="{C3380CC4-5D6E-409C-BE32-E72D297353CC}">
              <c16:uniqueId val="{00000000-3C6A-4D45-9C5E-CC80363F0B61}"/>
            </c:ext>
          </c:extLst>
        </c:ser>
        <c:ser>
          <c:idx val="1"/>
          <c:order val="1"/>
          <c:tx>
            <c:strRef>
              <c:f>'C:\Users\User\Desktop\Neringos gimnazija\2024 fizinio pajegumo testavimas\[BENDRAS Mokinių fizinio pajėgumo testavimas(atnaujinta 2024).xlsx]APIBENDRINTAS BERN.'!$N$83</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BERN.'!$L$84:$L$90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BERN.'!$N$84:$N$90</c:f>
              <c:numCache>
                <c:formatCode>General</c:formatCode>
                <c:ptCount val="7"/>
                <c:pt idx="0">
                  <c:v>34</c:v>
                </c:pt>
                <c:pt idx="1">
                  <c:v>8</c:v>
                </c:pt>
                <c:pt idx="2">
                  <c:v>50</c:v>
                </c:pt>
                <c:pt idx="3">
                  <c:v>28</c:v>
                </c:pt>
                <c:pt idx="4">
                  <c:v>80</c:v>
                </c:pt>
                <c:pt idx="5">
                  <c:v>0</c:v>
                </c:pt>
                <c:pt idx="6">
                  <c:v>33.299999999999997</c:v>
                </c:pt>
              </c:numCache>
            </c:numRef>
          </c:val>
          <c:extLst>
            <c:ext xmlns:c16="http://schemas.microsoft.com/office/drawing/2014/chart" uri="{C3380CC4-5D6E-409C-BE32-E72D297353CC}">
              <c16:uniqueId val="{00000001-3C6A-4D45-9C5E-CC80363F0B61}"/>
            </c:ext>
          </c:extLst>
        </c:ser>
        <c:ser>
          <c:idx val="2"/>
          <c:order val="2"/>
          <c:tx>
            <c:strRef>
              <c:f>'C:\Users\User\Desktop\Neringos gimnazija\2024 fizinio pajegumo testavimas\[BENDRAS Mokinių fizinio pajėgumo testavimas(atnaujinta 2024).xlsx]APIBENDRINTAS BERN.'!$O$83</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BERN.'!$L$84:$L$90</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BERN.'!$O$84:$O$90</c:f>
              <c:numCache>
                <c:formatCode>General</c:formatCode>
                <c:ptCount val="7"/>
                <c:pt idx="0">
                  <c:v>66</c:v>
                </c:pt>
                <c:pt idx="1">
                  <c:v>42</c:v>
                </c:pt>
                <c:pt idx="2">
                  <c:v>50</c:v>
                </c:pt>
                <c:pt idx="3">
                  <c:v>36</c:v>
                </c:pt>
                <c:pt idx="4">
                  <c:v>0</c:v>
                </c:pt>
                <c:pt idx="5">
                  <c:v>0</c:v>
                </c:pt>
                <c:pt idx="6">
                  <c:v>33.299999999999997</c:v>
                </c:pt>
              </c:numCache>
            </c:numRef>
          </c:val>
          <c:extLst>
            <c:ext xmlns:c16="http://schemas.microsoft.com/office/drawing/2014/chart" uri="{C3380CC4-5D6E-409C-BE32-E72D297353CC}">
              <c16:uniqueId val="{00000002-3C6A-4D45-9C5E-CC80363F0B61}"/>
            </c:ext>
          </c:extLst>
        </c:ser>
        <c:dLbls>
          <c:showLegendKey val="0"/>
          <c:showVal val="0"/>
          <c:showCatName val="0"/>
          <c:showSerName val="0"/>
          <c:showPercent val="0"/>
          <c:showBubbleSize val="0"/>
        </c:dLbls>
        <c:gapWidth val="150"/>
        <c:shape val="box"/>
        <c:axId val="775466063"/>
        <c:axId val="775462703"/>
        <c:axId val="0"/>
      </c:bar3DChart>
      <c:catAx>
        <c:axId val="77546606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462703"/>
        <c:crosses val="autoZero"/>
        <c:auto val="1"/>
        <c:lblAlgn val="ctr"/>
        <c:lblOffset val="100"/>
        <c:noMultiLvlLbl val="0"/>
      </c:catAx>
      <c:valAx>
        <c:axId val="7754627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466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 „10 x 5 m bėgimas šaudykle“ (mergaičių)</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MERG.'!$M$102</c:f>
              <c:strCache>
                <c:ptCount val="1"/>
                <c:pt idx="0">
                  <c:v>Sveikatai palankus FP zona</c:v>
                </c:pt>
              </c:strCache>
            </c:strRef>
          </c:tx>
          <c:spPr>
            <a:solidFill>
              <a:srgbClr val="92D050"/>
            </a:solidFill>
            <a:ln>
              <a:noFill/>
            </a:ln>
            <a:effectLst/>
            <a:sp3d/>
          </c:spPr>
          <c:invertIfNegative val="0"/>
          <c:cat>
            <c:strRef>
              <c:f>'[1]APIBENDRINTAS MERG.'!$L$103:$L$109</c:f>
              <c:strCache>
                <c:ptCount val="7"/>
                <c:pt idx="0">
                  <c:v>11 metų</c:v>
                </c:pt>
                <c:pt idx="1">
                  <c:v>12 metų</c:v>
                </c:pt>
                <c:pt idx="2">
                  <c:v>13 metų</c:v>
                </c:pt>
                <c:pt idx="3">
                  <c:v>14 metų</c:v>
                </c:pt>
                <c:pt idx="4">
                  <c:v>15 metų</c:v>
                </c:pt>
                <c:pt idx="5">
                  <c:v>16 metų</c:v>
                </c:pt>
                <c:pt idx="6">
                  <c:v>17 metų</c:v>
                </c:pt>
              </c:strCache>
            </c:strRef>
          </c:cat>
          <c:val>
            <c:numRef>
              <c:f>'[1]APIBENDRINTAS MERG.'!$M$103:$M$109</c:f>
              <c:numCache>
                <c:formatCode>General</c:formatCode>
                <c:ptCount val="7"/>
                <c:pt idx="0">
                  <c:v>43</c:v>
                </c:pt>
                <c:pt idx="1">
                  <c:v>43</c:v>
                </c:pt>
                <c:pt idx="2">
                  <c:v>50</c:v>
                </c:pt>
                <c:pt idx="3">
                  <c:v>100</c:v>
                </c:pt>
                <c:pt idx="4">
                  <c:v>50</c:v>
                </c:pt>
                <c:pt idx="5">
                  <c:v>57</c:v>
                </c:pt>
                <c:pt idx="6">
                  <c:v>100</c:v>
                </c:pt>
              </c:numCache>
            </c:numRef>
          </c:val>
          <c:extLst>
            <c:ext xmlns:c16="http://schemas.microsoft.com/office/drawing/2014/chart" uri="{C3380CC4-5D6E-409C-BE32-E72D297353CC}">
              <c16:uniqueId val="{00000000-D685-4120-81F8-F8F0DB99536A}"/>
            </c:ext>
          </c:extLst>
        </c:ser>
        <c:ser>
          <c:idx val="1"/>
          <c:order val="1"/>
          <c:tx>
            <c:strRef>
              <c:f>'C:\Users\User\Desktop\Neringos gimnazija\2024 fizinio pajegumo testavimas\[BENDRAS Mokinių fizinio pajėgumo testavimas(atnaujinta 2024).xlsx]APIBENDRINTAS MERG.'!$N$102</c:f>
              <c:strCache>
                <c:ptCount val="1"/>
                <c:pt idx="0">
                  <c:v>Tobulėjimo zona</c:v>
                </c:pt>
              </c:strCache>
            </c:strRef>
          </c:tx>
          <c:spPr>
            <a:solidFill>
              <a:srgbClr val="FFC000"/>
            </a:solidFill>
            <a:ln>
              <a:noFill/>
            </a:ln>
            <a:effectLst/>
            <a:sp3d/>
          </c:spPr>
          <c:invertIfNegative val="0"/>
          <c:cat>
            <c:strRef>
              <c:f>'[1]APIBENDRINTAS MERG.'!$L$103:$L$109</c:f>
              <c:strCache>
                <c:ptCount val="7"/>
                <c:pt idx="0">
                  <c:v>11 metų</c:v>
                </c:pt>
                <c:pt idx="1">
                  <c:v>12 metų</c:v>
                </c:pt>
                <c:pt idx="2">
                  <c:v>13 metų</c:v>
                </c:pt>
                <c:pt idx="3">
                  <c:v>14 metų</c:v>
                </c:pt>
                <c:pt idx="4">
                  <c:v>15 metų</c:v>
                </c:pt>
                <c:pt idx="5">
                  <c:v>16 metų</c:v>
                </c:pt>
                <c:pt idx="6">
                  <c:v>17 metų</c:v>
                </c:pt>
              </c:strCache>
            </c:strRef>
          </c:cat>
          <c:val>
            <c:numRef>
              <c:f>'[1]APIBENDRINTAS MERG.'!$N$103:$N$109</c:f>
              <c:numCache>
                <c:formatCode>General</c:formatCode>
                <c:ptCount val="7"/>
                <c:pt idx="0">
                  <c:v>43</c:v>
                </c:pt>
                <c:pt idx="1">
                  <c:v>57</c:v>
                </c:pt>
                <c:pt idx="2">
                  <c:v>50</c:v>
                </c:pt>
                <c:pt idx="3">
                  <c:v>0</c:v>
                </c:pt>
                <c:pt idx="4">
                  <c:v>50</c:v>
                </c:pt>
                <c:pt idx="5">
                  <c:v>29</c:v>
                </c:pt>
                <c:pt idx="6">
                  <c:v>0</c:v>
                </c:pt>
              </c:numCache>
            </c:numRef>
          </c:val>
          <c:extLst>
            <c:ext xmlns:c16="http://schemas.microsoft.com/office/drawing/2014/chart" uri="{C3380CC4-5D6E-409C-BE32-E72D297353CC}">
              <c16:uniqueId val="{00000001-D685-4120-81F8-F8F0DB99536A}"/>
            </c:ext>
          </c:extLst>
        </c:ser>
        <c:ser>
          <c:idx val="2"/>
          <c:order val="2"/>
          <c:tx>
            <c:strRef>
              <c:f>'C:\Users\User\Desktop\Neringos gimnazija\2024 fizinio pajegumo testavimas\[BENDRAS Mokinių fizinio pajėgumo testavimas(atnaujinta 2024).xlsx]APIBENDRINTAS MERG.'!$O$102</c:f>
              <c:strCache>
                <c:ptCount val="1"/>
                <c:pt idx="0">
                  <c:v>Sveikatos rizikos zona</c:v>
                </c:pt>
              </c:strCache>
            </c:strRef>
          </c:tx>
          <c:spPr>
            <a:solidFill>
              <a:srgbClr val="FF0000"/>
            </a:solidFill>
            <a:ln>
              <a:noFill/>
            </a:ln>
            <a:effectLst/>
            <a:sp3d/>
          </c:spPr>
          <c:invertIfNegative val="0"/>
          <c:cat>
            <c:strRef>
              <c:f>'[1]APIBENDRINTAS MERG.'!$L$103:$L$109</c:f>
              <c:strCache>
                <c:ptCount val="7"/>
                <c:pt idx="0">
                  <c:v>11 metų</c:v>
                </c:pt>
                <c:pt idx="1">
                  <c:v>12 metų</c:v>
                </c:pt>
                <c:pt idx="2">
                  <c:v>13 metų</c:v>
                </c:pt>
                <c:pt idx="3">
                  <c:v>14 metų</c:v>
                </c:pt>
                <c:pt idx="4">
                  <c:v>15 metų</c:v>
                </c:pt>
                <c:pt idx="5">
                  <c:v>16 metų</c:v>
                </c:pt>
                <c:pt idx="6">
                  <c:v>17 metų</c:v>
                </c:pt>
              </c:strCache>
            </c:strRef>
          </c:cat>
          <c:val>
            <c:numRef>
              <c:f>'[1]APIBENDRINTAS MERG.'!$O$103:$O$109</c:f>
              <c:numCache>
                <c:formatCode>General</c:formatCode>
                <c:ptCount val="7"/>
                <c:pt idx="0">
                  <c:v>14</c:v>
                </c:pt>
                <c:pt idx="1">
                  <c:v>0</c:v>
                </c:pt>
                <c:pt idx="2">
                  <c:v>0</c:v>
                </c:pt>
                <c:pt idx="3">
                  <c:v>0</c:v>
                </c:pt>
                <c:pt idx="4">
                  <c:v>0</c:v>
                </c:pt>
                <c:pt idx="5">
                  <c:v>14</c:v>
                </c:pt>
                <c:pt idx="6">
                  <c:v>0</c:v>
                </c:pt>
              </c:numCache>
            </c:numRef>
          </c:val>
          <c:extLst>
            <c:ext xmlns:c16="http://schemas.microsoft.com/office/drawing/2014/chart" uri="{C3380CC4-5D6E-409C-BE32-E72D297353CC}">
              <c16:uniqueId val="{00000002-D685-4120-81F8-F8F0DB99536A}"/>
            </c:ext>
          </c:extLst>
        </c:ser>
        <c:dLbls>
          <c:showLegendKey val="0"/>
          <c:showVal val="0"/>
          <c:showCatName val="0"/>
          <c:showSerName val="0"/>
          <c:showPercent val="0"/>
          <c:showBubbleSize val="0"/>
        </c:dLbls>
        <c:gapWidth val="150"/>
        <c:shape val="box"/>
        <c:axId val="1250216527"/>
        <c:axId val="1250218447"/>
        <c:axId val="0"/>
      </c:bar3DChart>
      <c:catAx>
        <c:axId val="12502165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0218447"/>
        <c:crosses val="autoZero"/>
        <c:auto val="1"/>
        <c:lblAlgn val="ctr"/>
        <c:lblOffset val="100"/>
        <c:noMultiLvlLbl val="0"/>
      </c:catAx>
      <c:valAx>
        <c:axId val="1250218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0216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 „10 x 5 m bėgimas šaudykle“ (berniukų)</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BERN.'!$M$108</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BERN.'!$L$109:$L$115</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BERN.'!$M$109:$M$115</c:f>
              <c:numCache>
                <c:formatCode>General</c:formatCode>
                <c:ptCount val="7"/>
                <c:pt idx="0">
                  <c:v>34</c:v>
                </c:pt>
                <c:pt idx="1">
                  <c:v>42</c:v>
                </c:pt>
                <c:pt idx="2">
                  <c:v>50</c:v>
                </c:pt>
                <c:pt idx="3">
                  <c:v>55</c:v>
                </c:pt>
                <c:pt idx="4">
                  <c:v>60</c:v>
                </c:pt>
                <c:pt idx="5">
                  <c:v>75</c:v>
                </c:pt>
                <c:pt idx="6">
                  <c:v>67</c:v>
                </c:pt>
              </c:numCache>
            </c:numRef>
          </c:val>
          <c:extLst>
            <c:ext xmlns:c16="http://schemas.microsoft.com/office/drawing/2014/chart" uri="{C3380CC4-5D6E-409C-BE32-E72D297353CC}">
              <c16:uniqueId val="{00000000-91D9-4BD3-87F0-FA5A53805745}"/>
            </c:ext>
          </c:extLst>
        </c:ser>
        <c:ser>
          <c:idx val="1"/>
          <c:order val="1"/>
          <c:tx>
            <c:strRef>
              <c:f>'C:\Users\User\Desktop\Neringos gimnazija\2024 fizinio pajegumo testavimas\[BENDRAS Mokinių fizinio pajėgumo testavimas(atnaujinta 2024).xlsx]APIBENDRINTAS BERN.'!$N$108</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BERN.'!$L$109:$L$115</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BERN.'!$N$109:$N$115</c:f>
              <c:numCache>
                <c:formatCode>General</c:formatCode>
                <c:ptCount val="7"/>
                <c:pt idx="0">
                  <c:v>66</c:v>
                </c:pt>
                <c:pt idx="1">
                  <c:v>58</c:v>
                </c:pt>
                <c:pt idx="2">
                  <c:v>50</c:v>
                </c:pt>
                <c:pt idx="3">
                  <c:v>45</c:v>
                </c:pt>
                <c:pt idx="4">
                  <c:v>40</c:v>
                </c:pt>
                <c:pt idx="5">
                  <c:v>25</c:v>
                </c:pt>
                <c:pt idx="6">
                  <c:v>0</c:v>
                </c:pt>
              </c:numCache>
            </c:numRef>
          </c:val>
          <c:extLst>
            <c:ext xmlns:c16="http://schemas.microsoft.com/office/drawing/2014/chart" uri="{C3380CC4-5D6E-409C-BE32-E72D297353CC}">
              <c16:uniqueId val="{00000001-91D9-4BD3-87F0-FA5A53805745}"/>
            </c:ext>
          </c:extLst>
        </c:ser>
        <c:ser>
          <c:idx val="2"/>
          <c:order val="2"/>
          <c:tx>
            <c:strRef>
              <c:f>'C:\Users\User\Desktop\Neringos gimnazija\2024 fizinio pajegumo testavimas\[BENDRAS Mokinių fizinio pajėgumo testavimas(atnaujinta 2024).xlsx]APIBENDRINTAS BERN.'!$O$108</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BERN.'!$L$109:$L$115</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BERN.'!$O$109:$O$115</c:f>
              <c:numCache>
                <c:formatCode>General</c:formatCode>
                <c:ptCount val="7"/>
                <c:pt idx="0">
                  <c:v>0</c:v>
                </c:pt>
                <c:pt idx="1">
                  <c:v>0</c:v>
                </c:pt>
                <c:pt idx="2">
                  <c:v>0</c:v>
                </c:pt>
                <c:pt idx="3">
                  <c:v>0</c:v>
                </c:pt>
                <c:pt idx="4">
                  <c:v>0</c:v>
                </c:pt>
                <c:pt idx="5">
                  <c:v>0</c:v>
                </c:pt>
                <c:pt idx="6">
                  <c:v>33</c:v>
                </c:pt>
              </c:numCache>
            </c:numRef>
          </c:val>
          <c:extLst>
            <c:ext xmlns:c16="http://schemas.microsoft.com/office/drawing/2014/chart" uri="{C3380CC4-5D6E-409C-BE32-E72D297353CC}">
              <c16:uniqueId val="{00000002-91D9-4BD3-87F0-FA5A53805745}"/>
            </c:ext>
          </c:extLst>
        </c:ser>
        <c:dLbls>
          <c:showLegendKey val="0"/>
          <c:showVal val="0"/>
          <c:showCatName val="0"/>
          <c:showSerName val="0"/>
          <c:showPercent val="0"/>
          <c:showBubbleSize val="0"/>
        </c:dLbls>
        <c:gapWidth val="150"/>
        <c:shape val="box"/>
        <c:axId val="1250216527"/>
        <c:axId val="1250218447"/>
        <c:axId val="0"/>
      </c:bar3DChart>
      <c:catAx>
        <c:axId val="12502165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0218447"/>
        <c:crosses val="autoZero"/>
        <c:auto val="1"/>
        <c:lblAlgn val="ctr"/>
        <c:lblOffset val="100"/>
        <c:noMultiLvlLbl val="0"/>
      </c:catAx>
      <c:valAx>
        <c:axId val="1250218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0216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 „20 m bėgimas šaudykle“</a:t>
            </a:r>
            <a:r>
              <a:rPr lang="en-US"/>
              <a:t> (</a:t>
            </a:r>
            <a:r>
              <a:rPr lang="lt-LT"/>
              <a:t>mergaitės</a:t>
            </a:r>
            <a:r>
              <a:rPr lang="en-US"/>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MERG.'!$M$128</c:f>
              <c:strCache>
                <c:ptCount val="1"/>
                <c:pt idx="0">
                  <c:v>Sveikatai palankus FP zona</c:v>
                </c:pt>
              </c:strCache>
            </c:strRef>
          </c:tx>
          <c:spPr>
            <a:solidFill>
              <a:srgbClr val="92D050"/>
            </a:solidFill>
            <a:ln>
              <a:noFill/>
            </a:ln>
            <a:effectLst/>
            <a:sp3d/>
          </c:spPr>
          <c:invertIfNegative val="0"/>
          <c:cat>
            <c:strRef>
              <c:f>'[1]APIBENDRINTAS MERG.'!$L$129:$L$135</c:f>
              <c:strCache>
                <c:ptCount val="7"/>
                <c:pt idx="0">
                  <c:v>11 metų</c:v>
                </c:pt>
                <c:pt idx="1">
                  <c:v>12 metų</c:v>
                </c:pt>
                <c:pt idx="2">
                  <c:v>13 metų</c:v>
                </c:pt>
                <c:pt idx="3">
                  <c:v>14 metų</c:v>
                </c:pt>
                <c:pt idx="4">
                  <c:v>15 metų</c:v>
                </c:pt>
                <c:pt idx="5">
                  <c:v>16 metų</c:v>
                </c:pt>
                <c:pt idx="6">
                  <c:v>17 metų</c:v>
                </c:pt>
              </c:strCache>
              <c:extLst/>
            </c:strRef>
          </c:cat>
          <c:val>
            <c:numRef>
              <c:f>'[1]APIBENDRINTAS MERG.'!$M$129:$M$135</c:f>
              <c:numCache>
                <c:formatCode>General</c:formatCode>
                <c:ptCount val="7"/>
                <c:pt idx="0">
                  <c:v>14</c:v>
                </c:pt>
                <c:pt idx="1">
                  <c:v>57</c:v>
                </c:pt>
                <c:pt idx="2">
                  <c:v>50</c:v>
                </c:pt>
                <c:pt idx="3">
                  <c:v>0</c:v>
                </c:pt>
                <c:pt idx="4">
                  <c:v>0</c:v>
                </c:pt>
                <c:pt idx="5">
                  <c:v>0</c:v>
                </c:pt>
                <c:pt idx="6">
                  <c:v>50</c:v>
                </c:pt>
              </c:numCache>
              <c:extLst/>
            </c:numRef>
          </c:val>
          <c:extLst>
            <c:ext xmlns:c16="http://schemas.microsoft.com/office/drawing/2014/chart" uri="{C3380CC4-5D6E-409C-BE32-E72D297353CC}">
              <c16:uniqueId val="{00000000-76D7-43F5-BC17-8A01CF82955A}"/>
            </c:ext>
          </c:extLst>
        </c:ser>
        <c:ser>
          <c:idx val="1"/>
          <c:order val="1"/>
          <c:tx>
            <c:strRef>
              <c:f>'C:\Users\User\Desktop\Neringos gimnazija\2024 fizinio pajegumo testavimas\[BENDRAS Mokinių fizinio pajėgumo testavimas(atnaujinta 2024).xlsx]APIBENDRINTAS MERG.'!$N$128</c:f>
              <c:strCache>
                <c:ptCount val="1"/>
                <c:pt idx="0">
                  <c:v>Tobulėjimo zona</c:v>
                </c:pt>
              </c:strCache>
            </c:strRef>
          </c:tx>
          <c:spPr>
            <a:solidFill>
              <a:srgbClr val="FFC000"/>
            </a:solidFill>
            <a:ln>
              <a:noFill/>
            </a:ln>
            <a:effectLst/>
            <a:sp3d/>
          </c:spPr>
          <c:invertIfNegative val="0"/>
          <c:cat>
            <c:strRef>
              <c:f>'[1]APIBENDRINTAS MERG.'!$L$129:$L$135</c:f>
              <c:strCache>
                <c:ptCount val="7"/>
                <c:pt idx="0">
                  <c:v>11 metų</c:v>
                </c:pt>
                <c:pt idx="1">
                  <c:v>12 metų</c:v>
                </c:pt>
                <c:pt idx="2">
                  <c:v>13 metų</c:v>
                </c:pt>
                <c:pt idx="3">
                  <c:v>14 metų</c:v>
                </c:pt>
                <c:pt idx="4">
                  <c:v>15 metų</c:v>
                </c:pt>
                <c:pt idx="5">
                  <c:v>16 metų</c:v>
                </c:pt>
                <c:pt idx="6">
                  <c:v>17 metų</c:v>
                </c:pt>
              </c:strCache>
              <c:extLst/>
            </c:strRef>
          </c:cat>
          <c:val>
            <c:numRef>
              <c:f>'[1]APIBENDRINTAS MERG.'!$N$129:$N$135</c:f>
              <c:numCache>
                <c:formatCode>General</c:formatCode>
                <c:ptCount val="7"/>
                <c:pt idx="0">
                  <c:v>72</c:v>
                </c:pt>
                <c:pt idx="1">
                  <c:v>43</c:v>
                </c:pt>
                <c:pt idx="2">
                  <c:v>50</c:v>
                </c:pt>
                <c:pt idx="3">
                  <c:v>100</c:v>
                </c:pt>
                <c:pt idx="4">
                  <c:v>100</c:v>
                </c:pt>
                <c:pt idx="5">
                  <c:v>43</c:v>
                </c:pt>
                <c:pt idx="6">
                  <c:v>50</c:v>
                </c:pt>
              </c:numCache>
              <c:extLst/>
            </c:numRef>
          </c:val>
          <c:extLst>
            <c:ext xmlns:c16="http://schemas.microsoft.com/office/drawing/2014/chart" uri="{C3380CC4-5D6E-409C-BE32-E72D297353CC}">
              <c16:uniqueId val="{00000001-76D7-43F5-BC17-8A01CF82955A}"/>
            </c:ext>
          </c:extLst>
        </c:ser>
        <c:ser>
          <c:idx val="2"/>
          <c:order val="2"/>
          <c:tx>
            <c:strRef>
              <c:f>'C:\Users\User\Desktop\Neringos gimnazija\2024 fizinio pajegumo testavimas\[BENDRAS Mokinių fizinio pajėgumo testavimas(atnaujinta 2024).xlsx]APIBENDRINTAS MERG.'!$O$128</c:f>
              <c:strCache>
                <c:ptCount val="1"/>
                <c:pt idx="0">
                  <c:v>Sveikatos rizikos zona</c:v>
                </c:pt>
              </c:strCache>
            </c:strRef>
          </c:tx>
          <c:spPr>
            <a:solidFill>
              <a:srgbClr val="FF0000"/>
            </a:solidFill>
            <a:ln>
              <a:noFill/>
            </a:ln>
            <a:effectLst/>
            <a:sp3d/>
          </c:spPr>
          <c:invertIfNegative val="0"/>
          <c:cat>
            <c:strRef>
              <c:f>'[1]APIBENDRINTAS MERG.'!$L$129:$L$135</c:f>
              <c:strCache>
                <c:ptCount val="7"/>
                <c:pt idx="0">
                  <c:v>11 metų</c:v>
                </c:pt>
                <c:pt idx="1">
                  <c:v>12 metų</c:v>
                </c:pt>
                <c:pt idx="2">
                  <c:v>13 metų</c:v>
                </c:pt>
                <c:pt idx="3">
                  <c:v>14 metų</c:v>
                </c:pt>
                <c:pt idx="4">
                  <c:v>15 metų</c:v>
                </c:pt>
                <c:pt idx="5">
                  <c:v>16 metų</c:v>
                </c:pt>
                <c:pt idx="6">
                  <c:v>17 metų</c:v>
                </c:pt>
              </c:strCache>
              <c:extLst/>
            </c:strRef>
          </c:cat>
          <c:val>
            <c:numRef>
              <c:f>'[1]APIBENDRINTAS MERG.'!$O$129:$O$135</c:f>
              <c:numCache>
                <c:formatCode>General</c:formatCode>
                <c:ptCount val="7"/>
                <c:pt idx="0">
                  <c:v>14</c:v>
                </c:pt>
                <c:pt idx="1">
                  <c:v>0</c:v>
                </c:pt>
                <c:pt idx="2">
                  <c:v>0</c:v>
                </c:pt>
                <c:pt idx="3">
                  <c:v>0</c:v>
                </c:pt>
                <c:pt idx="4">
                  <c:v>0</c:v>
                </c:pt>
                <c:pt idx="5">
                  <c:v>57</c:v>
                </c:pt>
                <c:pt idx="6">
                  <c:v>0</c:v>
                </c:pt>
              </c:numCache>
              <c:extLst/>
            </c:numRef>
          </c:val>
          <c:extLst>
            <c:ext xmlns:c16="http://schemas.microsoft.com/office/drawing/2014/chart" uri="{C3380CC4-5D6E-409C-BE32-E72D297353CC}">
              <c16:uniqueId val="{00000002-76D7-43F5-BC17-8A01CF82955A}"/>
            </c:ext>
          </c:extLst>
        </c:ser>
        <c:dLbls>
          <c:showLegendKey val="0"/>
          <c:showVal val="0"/>
          <c:showCatName val="0"/>
          <c:showSerName val="0"/>
          <c:showPercent val="0"/>
          <c:showBubbleSize val="0"/>
        </c:dLbls>
        <c:gapWidth val="150"/>
        <c:shape val="box"/>
        <c:axId val="692553327"/>
        <c:axId val="404823663"/>
        <c:axId val="0"/>
      </c:bar3DChart>
      <c:catAx>
        <c:axId val="6925533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4823663"/>
        <c:crosses val="autoZero"/>
        <c:auto val="1"/>
        <c:lblAlgn val="ctr"/>
        <c:lblOffset val="100"/>
        <c:noMultiLvlLbl val="0"/>
      </c:catAx>
      <c:valAx>
        <c:axId val="404823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25533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Šuolis iš vietos į tolį</a:t>
            </a:r>
            <a:r>
              <a:rPr lang="en-US"/>
              <a:t> (berniukai)</a:t>
            </a:r>
          </a:p>
        </c:rich>
      </c:tx>
      <c:layout>
        <c:manualLayout>
          <c:xMode val="edge"/>
          <c:yMode val="edge"/>
          <c:x val="0.24364797710145383"/>
          <c:y val="2.870384951881014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PR.BERN'!$M$6</c:f>
              <c:strCache>
                <c:ptCount val="1"/>
                <c:pt idx="0">
                  <c:v>Sveikatai palankus FP zona</c:v>
                </c:pt>
              </c:strCache>
            </c:strRef>
          </c:tx>
          <c:spPr>
            <a:solidFill>
              <a:schemeClr val="accent6"/>
            </a:solidFill>
            <a:ln>
              <a:noFill/>
            </a:ln>
            <a:effectLst/>
            <a:sp3d/>
          </c:spPr>
          <c:invertIfNegative val="0"/>
          <c:cat>
            <c:strRef>
              <c:f>'C:\Users\User\Desktop\Neringos gimnazija\2024 fizinio pajegumo testavimas\[BENDRAS Mokinių fizinio pajėgumo testavimas(atnaujinta 2024).xlsx]APIBENDRINTAS PR.BERN'!$L$7:$L$10</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PR.BERN'!$M$7:$M$10</c:f>
              <c:numCache>
                <c:formatCode>General</c:formatCode>
                <c:ptCount val="4"/>
                <c:pt idx="0">
                  <c:v>100</c:v>
                </c:pt>
                <c:pt idx="1">
                  <c:v>65</c:v>
                </c:pt>
                <c:pt idx="2">
                  <c:v>80</c:v>
                </c:pt>
                <c:pt idx="3">
                  <c:v>86</c:v>
                </c:pt>
              </c:numCache>
            </c:numRef>
          </c:val>
          <c:extLst>
            <c:ext xmlns:c16="http://schemas.microsoft.com/office/drawing/2014/chart" uri="{C3380CC4-5D6E-409C-BE32-E72D297353CC}">
              <c16:uniqueId val="{00000000-095F-4ACE-A748-AD0C4BF2E8E0}"/>
            </c:ext>
          </c:extLst>
        </c:ser>
        <c:ser>
          <c:idx val="1"/>
          <c:order val="1"/>
          <c:tx>
            <c:strRef>
              <c:f>'C:\Users\User\Desktop\Neringos gimnazija\2024 fizinio pajegumo testavimas\[BENDRAS Mokinių fizinio pajėgumo testavimas(atnaujinta 2024).xlsx]APIBENDRINTAS PR.BERN'!$N$6</c:f>
              <c:strCache>
                <c:ptCount val="1"/>
                <c:pt idx="0">
                  <c:v>Tobulėjimo zona</c:v>
                </c:pt>
              </c:strCache>
            </c:strRef>
          </c:tx>
          <c:spPr>
            <a:solidFill>
              <a:schemeClr val="accent4"/>
            </a:solidFill>
            <a:ln>
              <a:noFill/>
            </a:ln>
            <a:effectLst/>
            <a:sp3d/>
          </c:spPr>
          <c:invertIfNegative val="0"/>
          <c:cat>
            <c:strRef>
              <c:f>'C:\Users\User\Desktop\Neringos gimnazija\2024 fizinio pajegumo testavimas\[BENDRAS Mokinių fizinio pajėgumo testavimas(atnaujinta 2024).xlsx]APIBENDRINTAS PR.BERN'!$L$7:$L$10</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PR.BERN'!$N$7:$N$10</c:f>
              <c:numCache>
                <c:formatCode>General</c:formatCode>
                <c:ptCount val="4"/>
                <c:pt idx="0">
                  <c:v>0</c:v>
                </c:pt>
                <c:pt idx="1">
                  <c:v>24</c:v>
                </c:pt>
                <c:pt idx="2">
                  <c:v>20</c:v>
                </c:pt>
                <c:pt idx="3">
                  <c:v>0</c:v>
                </c:pt>
              </c:numCache>
            </c:numRef>
          </c:val>
          <c:extLst>
            <c:ext xmlns:c16="http://schemas.microsoft.com/office/drawing/2014/chart" uri="{C3380CC4-5D6E-409C-BE32-E72D297353CC}">
              <c16:uniqueId val="{00000001-095F-4ACE-A748-AD0C4BF2E8E0}"/>
            </c:ext>
          </c:extLst>
        </c:ser>
        <c:ser>
          <c:idx val="2"/>
          <c:order val="2"/>
          <c:tx>
            <c:strRef>
              <c:f>'C:\Users\User\Desktop\Neringos gimnazija\2024 fizinio pajegumo testavimas\[BENDRAS Mokinių fizinio pajėgumo testavimas(atnaujinta 2024).xlsx]APIBENDRINTAS PR.BERN'!$O$6</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PR.BERN'!$L$7:$L$10</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PR.BERN'!$O$7:$O$10</c:f>
              <c:numCache>
                <c:formatCode>General</c:formatCode>
                <c:ptCount val="4"/>
                <c:pt idx="0">
                  <c:v>0</c:v>
                </c:pt>
                <c:pt idx="1">
                  <c:v>11</c:v>
                </c:pt>
                <c:pt idx="2">
                  <c:v>0</c:v>
                </c:pt>
                <c:pt idx="3">
                  <c:v>14</c:v>
                </c:pt>
              </c:numCache>
            </c:numRef>
          </c:val>
          <c:extLst>
            <c:ext xmlns:c16="http://schemas.microsoft.com/office/drawing/2014/chart" uri="{C3380CC4-5D6E-409C-BE32-E72D297353CC}">
              <c16:uniqueId val="{00000002-095F-4ACE-A748-AD0C4BF2E8E0}"/>
            </c:ext>
          </c:extLst>
        </c:ser>
        <c:dLbls>
          <c:showLegendKey val="0"/>
          <c:showVal val="0"/>
          <c:showCatName val="0"/>
          <c:showSerName val="0"/>
          <c:showPercent val="0"/>
          <c:showBubbleSize val="0"/>
        </c:dLbls>
        <c:gapWidth val="150"/>
        <c:shape val="box"/>
        <c:axId val="777707471"/>
        <c:axId val="777708431"/>
        <c:axId val="0"/>
      </c:bar3DChart>
      <c:catAx>
        <c:axId val="7777074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7708431"/>
        <c:crosses val="autoZero"/>
        <c:auto val="1"/>
        <c:lblAlgn val="ctr"/>
        <c:lblOffset val="100"/>
        <c:noMultiLvlLbl val="0"/>
      </c:catAx>
      <c:valAx>
        <c:axId val="777708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7707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 „20 m bėgimas šaudykle“</a:t>
            </a:r>
            <a:r>
              <a:rPr lang="en-US"/>
              <a:t> (berniukai)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BERN.'!$M$135</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BERN.'!$L$136:$L$142</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BERN.'!$M$136:$M$142</c:f>
              <c:numCache>
                <c:formatCode>General</c:formatCode>
                <c:ptCount val="7"/>
                <c:pt idx="0">
                  <c:v>50</c:v>
                </c:pt>
                <c:pt idx="1">
                  <c:v>67</c:v>
                </c:pt>
                <c:pt idx="2">
                  <c:v>50</c:v>
                </c:pt>
                <c:pt idx="3">
                  <c:v>46</c:v>
                </c:pt>
                <c:pt idx="4">
                  <c:v>40</c:v>
                </c:pt>
                <c:pt idx="5">
                  <c:v>50</c:v>
                </c:pt>
                <c:pt idx="6">
                  <c:v>33.299999999999997</c:v>
                </c:pt>
              </c:numCache>
            </c:numRef>
          </c:val>
          <c:extLst>
            <c:ext xmlns:c16="http://schemas.microsoft.com/office/drawing/2014/chart" uri="{C3380CC4-5D6E-409C-BE32-E72D297353CC}">
              <c16:uniqueId val="{00000000-E2CA-4D55-AC09-762C8C46BD00}"/>
            </c:ext>
          </c:extLst>
        </c:ser>
        <c:ser>
          <c:idx val="1"/>
          <c:order val="1"/>
          <c:tx>
            <c:strRef>
              <c:f>'C:\Users\User\Desktop\Neringos gimnazija\2024 fizinio pajegumo testavimas\[BENDRAS Mokinių fizinio pajėgumo testavimas(atnaujinta 2024).xlsx]APIBENDRINTAS BERN.'!$N$135</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BERN.'!$L$136:$L$142</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BERN.'!$N$136:$N$142</c:f>
              <c:numCache>
                <c:formatCode>General</c:formatCode>
                <c:ptCount val="7"/>
                <c:pt idx="0">
                  <c:v>50</c:v>
                </c:pt>
                <c:pt idx="1">
                  <c:v>33</c:v>
                </c:pt>
                <c:pt idx="2">
                  <c:v>50</c:v>
                </c:pt>
                <c:pt idx="3">
                  <c:v>36</c:v>
                </c:pt>
                <c:pt idx="4">
                  <c:v>60</c:v>
                </c:pt>
                <c:pt idx="5">
                  <c:v>50</c:v>
                </c:pt>
                <c:pt idx="6">
                  <c:v>33.299999999999997</c:v>
                </c:pt>
              </c:numCache>
            </c:numRef>
          </c:val>
          <c:extLst>
            <c:ext xmlns:c16="http://schemas.microsoft.com/office/drawing/2014/chart" uri="{C3380CC4-5D6E-409C-BE32-E72D297353CC}">
              <c16:uniqueId val="{00000001-E2CA-4D55-AC09-762C8C46BD00}"/>
            </c:ext>
          </c:extLst>
        </c:ser>
        <c:ser>
          <c:idx val="2"/>
          <c:order val="2"/>
          <c:tx>
            <c:strRef>
              <c:f>'C:\Users\User\Desktop\Neringos gimnazija\2024 fizinio pajegumo testavimas\[BENDRAS Mokinių fizinio pajėgumo testavimas(atnaujinta 2024).xlsx]APIBENDRINTAS BERN.'!$O$135</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BERN.'!$L$136:$L$142</c:f>
              <c:strCache>
                <c:ptCount val="7"/>
                <c:pt idx="0">
                  <c:v>11 metų</c:v>
                </c:pt>
                <c:pt idx="1">
                  <c:v>12 metų</c:v>
                </c:pt>
                <c:pt idx="2">
                  <c:v>13 metų</c:v>
                </c:pt>
                <c:pt idx="3">
                  <c:v>14 metų</c:v>
                </c:pt>
                <c:pt idx="4">
                  <c:v>15 metų</c:v>
                </c:pt>
                <c:pt idx="5">
                  <c:v>16 metų</c:v>
                </c:pt>
                <c:pt idx="6">
                  <c:v>17 metų</c:v>
                </c:pt>
              </c:strCache>
            </c:strRef>
          </c:cat>
          <c:val>
            <c:numRef>
              <c:f>'C:\Users\User\Desktop\Neringos gimnazija\2024 fizinio pajegumo testavimas\[BENDRAS Mokinių fizinio pajėgumo testavimas(atnaujinta 2024).xlsx]APIBENDRINTAS BERN.'!$O$136:$O$142</c:f>
              <c:numCache>
                <c:formatCode>General</c:formatCode>
                <c:ptCount val="7"/>
                <c:pt idx="0">
                  <c:v>0</c:v>
                </c:pt>
                <c:pt idx="1">
                  <c:v>0</c:v>
                </c:pt>
                <c:pt idx="2">
                  <c:v>0</c:v>
                </c:pt>
                <c:pt idx="3">
                  <c:v>18</c:v>
                </c:pt>
                <c:pt idx="4">
                  <c:v>0</c:v>
                </c:pt>
                <c:pt idx="5">
                  <c:v>0</c:v>
                </c:pt>
                <c:pt idx="6">
                  <c:v>33.299999999999997</c:v>
                </c:pt>
              </c:numCache>
            </c:numRef>
          </c:val>
          <c:extLst>
            <c:ext xmlns:c16="http://schemas.microsoft.com/office/drawing/2014/chart" uri="{C3380CC4-5D6E-409C-BE32-E72D297353CC}">
              <c16:uniqueId val="{00000002-E2CA-4D55-AC09-762C8C46BD00}"/>
            </c:ext>
          </c:extLst>
        </c:ser>
        <c:dLbls>
          <c:showLegendKey val="0"/>
          <c:showVal val="0"/>
          <c:showCatName val="0"/>
          <c:showSerName val="0"/>
          <c:showPercent val="0"/>
          <c:showBubbleSize val="0"/>
        </c:dLbls>
        <c:gapWidth val="150"/>
        <c:shape val="box"/>
        <c:axId val="692553327"/>
        <c:axId val="404823663"/>
        <c:axId val="0"/>
      </c:bar3DChart>
      <c:catAx>
        <c:axId val="6925533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4823663"/>
        <c:crosses val="autoZero"/>
        <c:auto val="1"/>
        <c:lblAlgn val="ctr"/>
        <c:lblOffset val="100"/>
        <c:noMultiLvlLbl val="0"/>
      </c:catAx>
      <c:valAx>
        <c:axId val="404823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25533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Teniso kamuoliko metimas (</a:t>
            </a:r>
            <a:r>
              <a:rPr lang="lt-LT" sz="1400" b="0" i="0" u="none" strike="noStrike" kern="1200" spc="0" baseline="0">
                <a:solidFill>
                  <a:sysClr val="windowText" lastClr="000000">
                    <a:lumMod val="65000"/>
                    <a:lumOff val="35000"/>
                  </a:sysClr>
                </a:solidFill>
              </a:rPr>
              <a:t>mergaitės</a:t>
            </a:r>
            <a:r>
              <a:rPr lang="en-US" sz="1400" b="0" i="0" u="none" strike="noStrike" kern="1200" spc="0" baseline="0">
                <a:solidFill>
                  <a:sysClr val="windowText" lastClr="000000">
                    <a:lumMod val="65000"/>
                    <a:lumOff val="35000"/>
                  </a:sysClr>
                </a:solidFill>
              </a:rPr>
              <a:t>)</a:t>
            </a:r>
          </a:p>
        </c:rich>
      </c:tx>
      <c:layout>
        <c:manualLayout>
          <c:xMode val="edge"/>
          <c:yMode val="edge"/>
          <c:x val="0.20601377952755909"/>
          <c:y val="5.555555555555555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PR.MERG'!$M$23</c:f>
              <c:strCache>
                <c:ptCount val="1"/>
                <c:pt idx="0">
                  <c:v>Sveikatai palankus FP zona</c:v>
                </c:pt>
              </c:strCache>
            </c:strRef>
          </c:tx>
          <c:spPr>
            <a:solidFill>
              <a:srgbClr val="92D050"/>
            </a:solidFill>
            <a:ln>
              <a:noFill/>
            </a:ln>
            <a:effectLst/>
            <a:sp3d/>
          </c:spPr>
          <c:invertIfNegative val="0"/>
          <c:cat>
            <c:strRef>
              <c:f>'[1]APIBENDRINTAS PR.MERG'!$L$24:$L$27</c:f>
              <c:strCache>
                <c:ptCount val="4"/>
                <c:pt idx="0">
                  <c:v>7 metų</c:v>
                </c:pt>
                <c:pt idx="1">
                  <c:v>8 metų</c:v>
                </c:pt>
                <c:pt idx="2">
                  <c:v>9 metų</c:v>
                </c:pt>
                <c:pt idx="3">
                  <c:v>10 metų</c:v>
                </c:pt>
              </c:strCache>
            </c:strRef>
          </c:cat>
          <c:val>
            <c:numRef>
              <c:f>'[1]APIBENDRINTAS PR.MERG'!$M$24:$M$27</c:f>
              <c:numCache>
                <c:formatCode>General</c:formatCode>
                <c:ptCount val="4"/>
                <c:pt idx="0">
                  <c:v>75</c:v>
                </c:pt>
                <c:pt idx="1">
                  <c:v>29</c:v>
                </c:pt>
                <c:pt idx="2">
                  <c:v>75</c:v>
                </c:pt>
                <c:pt idx="3">
                  <c:v>100</c:v>
                </c:pt>
              </c:numCache>
            </c:numRef>
          </c:val>
          <c:extLst>
            <c:ext xmlns:c16="http://schemas.microsoft.com/office/drawing/2014/chart" uri="{C3380CC4-5D6E-409C-BE32-E72D297353CC}">
              <c16:uniqueId val="{00000000-BB1F-4A67-92AB-448885C19BF9}"/>
            </c:ext>
          </c:extLst>
        </c:ser>
        <c:ser>
          <c:idx val="1"/>
          <c:order val="1"/>
          <c:tx>
            <c:strRef>
              <c:f>'C:\Users\User\Desktop\Neringos gimnazija\2024 fizinio pajegumo testavimas\[BENDRAS Mokinių fizinio pajėgumo testavimas(atnaujinta 2024).xlsx]APIBENDRINTAS PR.MERG'!$N$23</c:f>
              <c:strCache>
                <c:ptCount val="1"/>
                <c:pt idx="0">
                  <c:v>Tobulėjimo zona</c:v>
                </c:pt>
              </c:strCache>
            </c:strRef>
          </c:tx>
          <c:spPr>
            <a:solidFill>
              <a:srgbClr val="FFC000"/>
            </a:solidFill>
            <a:ln>
              <a:noFill/>
            </a:ln>
            <a:effectLst/>
            <a:sp3d/>
          </c:spPr>
          <c:invertIfNegative val="0"/>
          <c:cat>
            <c:strRef>
              <c:f>'[1]APIBENDRINTAS PR.MERG'!$L$24:$L$27</c:f>
              <c:strCache>
                <c:ptCount val="4"/>
                <c:pt idx="0">
                  <c:v>7 metų</c:v>
                </c:pt>
                <c:pt idx="1">
                  <c:v>8 metų</c:v>
                </c:pt>
                <c:pt idx="2">
                  <c:v>9 metų</c:v>
                </c:pt>
                <c:pt idx="3">
                  <c:v>10 metų</c:v>
                </c:pt>
              </c:strCache>
            </c:strRef>
          </c:cat>
          <c:val>
            <c:numRef>
              <c:f>'[1]APIBENDRINTAS PR.MERG'!$N$24:$N$27</c:f>
              <c:numCache>
                <c:formatCode>General</c:formatCode>
                <c:ptCount val="4"/>
                <c:pt idx="0">
                  <c:v>25</c:v>
                </c:pt>
                <c:pt idx="1">
                  <c:v>57</c:v>
                </c:pt>
                <c:pt idx="2">
                  <c:v>25</c:v>
                </c:pt>
                <c:pt idx="3">
                  <c:v>0</c:v>
                </c:pt>
              </c:numCache>
            </c:numRef>
          </c:val>
          <c:extLst>
            <c:ext xmlns:c16="http://schemas.microsoft.com/office/drawing/2014/chart" uri="{C3380CC4-5D6E-409C-BE32-E72D297353CC}">
              <c16:uniqueId val="{00000001-BB1F-4A67-92AB-448885C19BF9}"/>
            </c:ext>
          </c:extLst>
        </c:ser>
        <c:ser>
          <c:idx val="2"/>
          <c:order val="2"/>
          <c:tx>
            <c:strRef>
              <c:f>'C:\Users\User\Desktop\Neringos gimnazija\2024 fizinio pajegumo testavimas\[BENDRAS Mokinių fizinio pajėgumo testavimas(atnaujinta 2024).xlsx]APIBENDRINTAS PR.MERG'!$O$23</c:f>
              <c:strCache>
                <c:ptCount val="1"/>
                <c:pt idx="0">
                  <c:v>Sveikatos rizikos zona</c:v>
                </c:pt>
              </c:strCache>
            </c:strRef>
          </c:tx>
          <c:spPr>
            <a:solidFill>
              <a:srgbClr val="FF0000"/>
            </a:solidFill>
            <a:ln>
              <a:noFill/>
            </a:ln>
            <a:effectLst/>
            <a:sp3d/>
          </c:spPr>
          <c:invertIfNegative val="0"/>
          <c:cat>
            <c:strRef>
              <c:f>'[1]APIBENDRINTAS PR.MERG'!$L$24:$L$27</c:f>
              <c:strCache>
                <c:ptCount val="4"/>
                <c:pt idx="0">
                  <c:v>7 metų</c:v>
                </c:pt>
                <c:pt idx="1">
                  <c:v>8 metų</c:v>
                </c:pt>
                <c:pt idx="2">
                  <c:v>9 metų</c:v>
                </c:pt>
                <c:pt idx="3">
                  <c:v>10 metų</c:v>
                </c:pt>
              </c:strCache>
            </c:strRef>
          </c:cat>
          <c:val>
            <c:numRef>
              <c:f>'[1]APIBENDRINTAS PR.MERG'!$O$24:$O$27</c:f>
              <c:numCache>
                <c:formatCode>General</c:formatCode>
                <c:ptCount val="4"/>
                <c:pt idx="0">
                  <c:v>0</c:v>
                </c:pt>
                <c:pt idx="1">
                  <c:v>14</c:v>
                </c:pt>
                <c:pt idx="2">
                  <c:v>0</c:v>
                </c:pt>
                <c:pt idx="3">
                  <c:v>0</c:v>
                </c:pt>
              </c:numCache>
            </c:numRef>
          </c:val>
          <c:extLst>
            <c:ext xmlns:c16="http://schemas.microsoft.com/office/drawing/2014/chart" uri="{C3380CC4-5D6E-409C-BE32-E72D297353CC}">
              <c16:uniqueId val="{00000002-BB1F-4A67-92AB-448885C19BF9}"/>
            </c:ext>
          </c:extLst>
        </c:ser>
        <c:dLbls>
          <c:showLegendKey val="0"/>
          <c:showVal val="0"/>
          <c:showCatName val="0"/>
          <c:showSerName val="0"/>
          <c:showPercent val="0"/>
          <c:showBubbleSize val="0"/>
        </c:dLbls>
        <c:gapWidth val="150"/>
        <c:shape val="box"/>
        <c:axId val="1040350687"/>
        <c:axId val="1040350207"/>
        <c:axId val="0"/>
      </c:bar3DChart>
      <c:catAx>
        <c:axId val="104035068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50207"/>
        <c:crosses val="autoZero"/>
        <c:auto val="1"/>
        <c:lblAlgn val="ctr"/>
        <c:lblOffset val="100"/>
        <c:noMultiLvlLbl val="0"/>
      </c:catAx>
      <c:valAx>
        <c:axId val="10403502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03506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Teniso kamuoliko metimas (berniukai)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PR.BERN'!$M$23</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PR.BERN'!$L$24:$L$27</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PR.BERN'!$M$24:$M$27</c:f>
              <c:numCache>
                <c:formatCode>General</c:formatCode>
                <c:ptCount val="4"/>
                <c:pt idx="0">
                  <c:v>100</c:v>
                </c:pt>
                <c:pt idx="1">
                  <c:v>44</c:v>
                </c:pt>
                <c:pt idx="2">
                  <c:v>80</c:v>
                </c:pt>
                <c:pt idx="3">
                  <c:v>43</c:v>
                </c:pt>
              </c:numCache>
            </c:numRef>
          </c:val>
          <c:extLst>
            <c:ext xmlns:c16="http://schemas.microsoft.com/office/drawing/2014/chart" uri="{C3380CC4-5D6E-409C-BE32-E72D297353CC}">
              <c16:uniqueId val="{00000000-4D5E-4A5C-8051-8754FDFA212F}"/>
            </c:ext>
          </c:extLst>
        </c:ser>
        <c:ser>
          <c:idx val="1"/>
          <c:order val="1"/>
          <c:tx>
            <c:strRef>
              <c:f>'C:\Users\User\Desktop\Neringos gimnazija\2024 fizinio pajegumo testavimas\[BENDRAS Mokinių fizinio pajėgumo testavimas(atnaujinta 2024).xlsx]APIBENDRINTAS PR.BERN'!$N$23</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PR.BERN'!$L$24:$L$27</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PR.BERN'!$N$24:$N$27</c:f>
              <c:numCache>
                <c:formatCode>General</c:formatCode>
                <c:ptCount val="4"/>
                <c:pt idx="0">
                  <c:v>0</c:v>
                </c:pt>
                <c:pt idx="1">
                  <c:v>38</c:v>
                </c:pt>
                <c:pt idx="2">
                  <c:v>20</c:v>
                </c:pt>
                <c:pt idx="3">
                  <c:v>57</c:v>
                </c:pt>
              </c:numCache>
            </c:numRef>
          </c:val>
          <c:extLst>
            <c:ext xmlns:c16="http://schemas.microsoft.com/office/drawing/2014/chart" uri="{C3380CC4-5D6E-409C-BE32-E72D297353CC}">
              <c16:uniqueId val="{00000001-4D5E-4A5C-8051-8754FDFA212F}"/>
            </c:ext>
          </c:extLst>
        </c:ser>
        <c:ser>
          <c:idx val="2"/>
          <c:order val="2"/>
          <c:tx>
            <c:strRef>
              <c:f>'C:\Users\User\Desktop\Neringos gimnazija\2024 fizinio pajegumo testavimas\[BENDRAS Mokinių fizinio pajėgumo testavimas(atnaujinta 2024).xlsx]APIBENDRINTAS PR.BERN'!$O$23</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PR.BERN'!$L$24:$L$27</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PR.BERN'!$O$24:$O$27</c:f>
              <c:numCache>
                <c:formatCode>General</c:formatCode>
                <c:ptCount val="4"/>
                <c:pt idx="0">
                  <c:v>0</c:v>
                </c:pt>
                <c:pt idx="1">
                  <c:v>18</c:v>
                </c:pt>
                <c:pt idx="2">
                  <c:v>0</c:v>
                </c:pt>
                <c:pt idx="3">
                  <c:v>0</c:v>
                </c:pt>
              </c:numCache>
            </c:numRef>
          </c:val>
          <c:extLst>
            <c:ext xmlns:c16="http://schemas.microsoft.com/office/drawing/2014/chart" uri="{C3380CC4-5D6E-409C-BE32-E72D297353CC}">
              <c16:uniqueId val="{00000002-4D5E-4A5C-8051-8754FDFA212F}"/>
            </c:ext>
          </c:extLst>
        </c:ser>
        <c:dLbls>
          <c:showLegendKey val="0"/>
          <c:showVal val="0"/>
          <c:showCatName val="0"/>
          <c:showSerName val="0"/>
          <c:showPercent val="0"/>
          <c:showBubbleSize val="0"/>
        </c:dLbls>
        <c:gapWidth val="150"/>
        <c:shape val="box"/>
        <c:axId val="849507087"/>
        <c:axId val="849506607"/>
        <c:axId val="0"/>
      </c:bar3DChart>
      <c:catAx>
        <c:axId val="84950708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9506607"/>
        <c:crosses val="autoZero"/>
        <c:auto val="1"/>
        <c:lblAlgn val="ctr"/>
        <c:lblOffset val="100"/>
        <c:noMultiLvlLbl val="0"/>
      </c:catAx>
      <c:valAx>
        <c:axId val="8495066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95070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10x5 m b</a:t>
            </a:r>
            <a:r>
              <a:rPr lang="lt-LT" sz="1400" b="0" i="0" u="none" strike="noStrike" kern="1200" spc="0" baseline="0">
                <a:solidFill>
                  <a:sysClr val="windowText" lastClr="000000">
                    <a:lumMod val="65000"/>
                    <a:lumOff val="35000"/>
                  </a:sysClr>
                </a:solidFill>
              </a:rPr>
              <a:t>ėgimas šaudykle (mergaitės)</a:t>
            </a:r>
            <a:endParaRPr lang="en-US" sz="1400" b="0" i="0" u="none" strike="noStrike" kern="1200" spc="0" baseline="0">
              <a:solidFill>
                <a:sysClr val="windowText" lastClr="000000">
                  <a:lumMod val="65000"/>
                  <a:lumOff val="35000"/>
                </a:sys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PR.MERG'!$M$45</c:f>
              <c:strCache>
                <c:ptCount val="1"/>
                <c:pt idx="0">
                  <c:v>Sveikatai palankus FP zona</c:v>
                </c:pt>
              </c:strCache>
            </c:strRef>
          </c:tx>
          <c:spPr>
            <a:solidFill>
              <a:srgbClr val="92D050"/>
            </a:solidFill>
            <a:ln>
              <a:noFill/>
            </a:ln>
            <a:effectLst/>
            <a:sp3d/>
          </c:spPr>
          <c:invertIfNegative val="0"/>
          <c:cat>
            <c:strRef>
              <c:f>'[1]APIBENDRINTAS PR.MERG'!$L$46:$L$49</c:f>
              <c:strCache>
                <c:ptCount val="4"/>
                <c:pt idx="0">
                  <c:v>7 metų</c:v>
                </c:pt>
                <c:pt idx="1">
                  <c:v>8 metų</c:v>
                </c:pt>
                <c:pt idx="2">
                  <c:v>9 metų</c:v>
                </c:pt>
                <c:pt idx="3">
                  <c:v>10 metų</c:v>
                </c:pt>
              </c:strCache>
            </c:strRef>
          </c:cat>
          <c:val>
            <c:numRef>
              <c:f>'[1]APIBENDRINTAS PR.MERG'!$M$46:$M$49</c:f>
              <c:numCache>
                <c:formatCode>General</c:formatCode>
                <c:ptCount val="4"/>
                <c:pt idx="0">
                  <c:v>100</c:v>
                </c:pt>
                <c:pt idx="1">
                  <c:v>100</c:v>
                </c:pt>
                <c:pt idx="2">
                  <c:v>75</c:v>
                </c:pt>
                <c:pt idx="3">
                  <c:v>100</c:v>
                </c:pt>
              </c:numCache>
            </c:numRef>
          </c:val>
          <c:extLst>
            <c:ext xmlns:c16="http://schemas.microsoft.com/office/drawing/2014/chart" uri="{C3380CC4-5D6E-409C-BE32-E72D297353CC}">
              <c16:uniqueId val="{00000000-8374-484F-AC85-9B657F9CE727}"/>
            </c:ext>
          </c:extLst>
        </c:ser>
        <c:ser>
          <c:idx val="1"/>
          <c:order val="1"/>
          <c:tx>
            <c:strRef>
              <c:f>'C:\Users\User\Desktop\Neringos gimnazija\2024 fizinio pajegumo testavimas\[BENDRAS Mokinių fizinio pajėgumo testavimas(atnaujinta 2024).xlsx]APIBENDRINTAS PR.MERG'!$N$45</c:f>
              <c:strCache>
                <c:ptCount val="1"/>
                <c:pt idx="0">
                  <c:v>Tobulėjimo zona</c:v>
                </c:pt>
              </c:strCache>
            </c:strRef>
          </c:tx>
          <c:spPr>
            <a:solidFill>
              <a:srgbClr val="FFC000"/>
            </a:solidFill>
            <a:ln>
              <a:noFill/>
            </a:ln>
            <a:effectLst/>
            <a:sp3d/>
          </c:spPr>
          <c:invertIfNegative val="0"/>
          <c:cat>
            <c:strRef>
              <c:f>'[1]APIBENDRINTAS PR.MERG'!$L$46:$L$49</c:f>
              <c:strCache>
                <c:ptCount val="4"/>
                <c:pt idx="0">
                  <c:v>7 metų</c:v>
                </c:pt>
                <c:pt idx="1">
                  <c:v>8 metų</c:v>
                </c:pt>
                <c:pt idx="2">
                  <c:v>9 metų</c:v>
                </c:pt>
                <c:pt idx="3">
                  <c:v>10 metų</c:v>
                </c:pt>
              </c:strCache>
            </c:strRef>
          </c:cat>
          <c:val>
            <c:numRef>
              <c:f>'[1]APIBENDRINTAS PR.MERG'!$N$46:$N$49</c:f>
              <c:numCache>
                <c:formatCode>General</c:formatCode>
                <c:ptCount val="4"/>
                <c:pt idx="0">
                  <c:v>0</c:v>
                </c:pt>
                <c:pt idx="1">
                  <c:v>0</c:v>
                </c:pt>
                <c:pt idx="2">
                  <c:v>25</c:v>
                </c:pt>
                <c:pt idx="3">
                  <c:v>0</c:v>
                </c:pt>
              </c:numCache>
            </c:numRef>
          </c:val>
          <c:extLst>
            <c:ext xmlns:c16="http://schemas.microsoft.com/office/drawing/2014/chart" uri="{C3380CC4-5D6E-409C-BE32-E72D297353CC}">
              <c16:uniqueId val="{00000001-8374-484F-AC85-9B657F9CE727}"/>
            </c:ext>
          </c:extLst>
        </c:ser>
        <c:ser>
          <c:idx val="2"/>
          <c:order val="2"/>
          <c:tx>
            <c:strRef>
              <c:f>'C:\Users\User\Desktop\Neringos gimnazija\2024 fizinio pajegumo testavimas\[BENDRAS Mokinių fizinio pajėgumo testavimas(atnaujinta 2024).xlsx]APIBENDRINTAS PR.MERG'!$O$45</c:f>
              <c:strCache>
                <c:ptCount val="1"/>
                <c:pt idx="0">
                  <c:v>Sveikatos rizikos zona</c:v>
                </c:pt>
              </c:strCache>
            </c:strRef>
          </c:tx>
          <c:spPr>
            <a:solidFill>
              <a:srgbClr val="FF0000"/>
            </a:solidFill>
            <a:ln>
              <a:noFill/>
            </a:ln>
            <a:effectLst/>
            <a:sp3d/>
          </c:spPr>
          <c:invertIfNegative val="0"/>
          <c:cat>
            <c:strRef>
              <c:f>'[1]APIBENDRINTAS PR.MERG'!$L$46:$L$49</c:f>
              <c:strCache>
                <c:ptCount val="4"/>
                <c:pt idx="0">
                  <c:v>7 metų</c:v>
                </c:pt>
                <c:pt idx="1">
                  <c:v>8 metų</c:v>
                </c:pt>
                <c:pt idx="2">
                  <c:v>9 metų</c:v>
                </c:pt>
                <c:pt idx="3">
                  <c:v>10 metų</c:v>
                </c:pt>
              </c:strCache>
            </c:strRef>
          </c:cat>
          <c:val>
            <c:numRef>
              <c:f>'[1]APIBENDRINTAS PR.MERG'!$O$46:$O$49</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2-8374-484F-AC85-9B657F9CE727}"/>
            </c:ext>
          </c:extLst>
        </c:ser>
        <c:dLbls>
          <c:showLegendKey val="0"/>
          <c:showVal val="0"/>
          <c:showCatName val="0"/>
          <c:showSerName val="0"/>
          <c:showPercent val="0"/>
          <c:showBubbleSize val="0"/>
        </c:dLbls>
        <c:gapWidth val="150"/>
        <c:shape val="box"/>
        <c:axId val="876857391"/>
        <c:axId val="767310591"/>
        <c:axId val="0"/>
      </c:bar3DChart>
      <c:catAx>
        <c:axId val="87685739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7310591"/>
        <c:crosses val="autoZero"/>
        <c:auto val="1"/>
        <c:lblAlgn val="ctr"/>
        <c:lblOffset val="100"/>
        <c:noMultiLvlLbl val="0"/>
      </c:catAx>
      <c:valAx>
        <c:axId val="7673105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76857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10x5 m b</a:t>
            </a:r>
            <a:r>
              <a:rPr lang="lt-LT"/>
              <a:t>ėgimas</a:t>
            </a:r>
            <a:r>
              <a:rPr lang="lt-LT" baseline="0"/>
              <a:t> šaudykle (berniukai)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PR.BERN'!$M$45</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PR.BERN'!$L$46:$L$49</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PR.BERN'!$M$46:$M$49</c:f>
              <c:numCache>
                <c:formatCode>General</c:formatCode>
                <c:ptCount val="4"/>
                <c:pt idx="0">
                  <c:v>100</c:v>
                </c:pt>
                <c:pt idx="1">
                  <c:v>87</c:v>
                </c:pt>
                <c:pt idx="2">
                  <c:v>80</c:v>
                </c:pt>
                <c:pt idx="3">
                  <c:v>100</c:v>
                </c:pt>
              </c:numCache>
            </c:numRef>
          </c:val>
          <c:extLst>
            <c:ext xmlns:c16="http://schemas.microsoft.com/office/drawing/2014/chart" uri="{C3380CC4-5D6E-409C-BE32-E72D297353CC}">
              <c16:uniqueId val="{00000000-44C6-43F4-A0E3-9CE8E8BCF837}"/>
            </c:ext>
          </c:extLst>
        </c:ser>
        <c:ser>
          <c:idx val="1"/>
          <c:order val="1"/>
          <c:tx>
            <c:strRef>
              <c:f>'C:\Users\User\Desktop\Neringos gimnazija\2024 fizinio pajegumo testavimas\[BENDRAS Mokinių fizinio pajėgumo testavimas(atnaujinta 2024).xlsx]APIBENDRINTAS PR.BERN'!$N$45</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PR.BERN'!$L$46:$L$49</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PR.BERN'!$N$46:$N$49</c:f>
              <c:numCache>
                <c:formatCode>General</c:formatCode>
                <c:ptCount val="4"/>
                <c:pt idx="0">
                  <c:v>0</c:v>
                </c:pt>
                <c:pt idx="1">
                  <c:v>13</c:v>
                </c:pt>
                <c:pt idx="2">
                  <c:v>20</c:v>
                </c:pt>
                <c:pt idx="3">
                  <c:v>0</c:v>
                </c:pt>
              </c:numCache>
            </c:numRef>
          </c:val>
          <c:extLst>
            <c:ext xmlns:c16="http://schemas.microsoft.com/office/drawing/2014/chart" uri="{C3380CC4-5D6E-409C-BE32-E72D297353CC}">
              <c16:uniqueId val="{00000001-44C6-43F4-A0E3-9CE8E8BCF837}"/>
            </c:ext>
          </c:extLst>
        </c:ser>
        <c:ser>
          <c:idx val="2"/>
          <c:order val="2"/>
          <c:tx>
            <c:strRef>
              <c:f>'C:\Users\User\Desktop\Neringos gimnazija\2024 fizinio pajegumo testavimas\[BENDRAS Mokinių fizinio pajėgumo testavimas(atnaujinta 2024).xlsx]APIBENDRINTAS PR.BERN'!$O$45</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PR.BERN'!$L$46:$L$49</c:f>
              <c:strCache>
                <c:ptCount val="4"/>
                <c:pt idx="0">
                  <c:v>7 metų</c:v>
                </c:pt>
                <c:pt idx="1">
                  <c:v>8 metų</c:v>
                </c:pt>
                <c:pt idx="2">
                  <c:v>9 metų</c:v>
                </c:pt>
                <c:pt idx="3">
                  <c:v>10 metų</c:v>
                </c:pt>
              </c:strCache>
            </c:strRef>
          </c:cat>
          <c:val>
            <c:numRef>
              <c:f>'C:\Users\User\Desktop\Neringos gimnazija\2024 fizinio pajegumo testavimas\[BENDRAS Mokinių fizinio pajėgumo testavimas(atnaujinta 2024).xlsx]APIBENDRINTAS PR.BERN'!$O$46:$O$49</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2-44C6-43F4-A0E3-9CE8E8BCF837}"/>
            </c:ext>
          </c:extLst>
        </c:ser>
        <c:dLbls>
          <c:showLegendKey val="0"/>
          <c:showVal val="0"/>
          <c:showCatName val="0"/>
          <c:showSerName val="0"/>
          <c:showPercent val="0"/>
          <c:showBubbleSize val="0"/>
        </c:dLbls>
        <c:gapWidth val="150"/>
        <c:shape val="box"/>
        <c:axId val="778254175"/>
        <c:axId val="778254655"/>
        <c:axId val="0"/>
      </c:bar3DChart>
      <c:catAx>
        <c:axId val="77825417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8254655"/>
        <c:crosses val="autoZero"/>
        <c:auto val="1"/>
        <c:lblAlgn val="ctr"/>
        <c:lblOffset val="100"/>
        <c:noMultiLvlLbl val="0"/>
      </c:catAx>
      <c:valAx>
        <c:axId val="7782546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82541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6 min. b</a:t>
            </a:r>
            <a:r>
              <a:rPr lang="lt-LT" sz="1400" b="0" i="0" u="none" strike="noStrike" kern="1200" spc="0" baseline="0">
                <a:solidFill>
                  <a:sysClr val="windowText" lastClr="000000">
                    <a:lumMod val="65000"/>
                    <a:lumOff val="35000"/>
                  </a:sysClr>
                </a:solidFill>
              </a:rPr>
              <a:t>ėgimas (mergaitės)</a:t>
            </a:r>
            <a:endParaRPr lang="en-US" sz="1400" b="0" i="0" u="none" strike="noStrike" kern="1200" spc="0" baseline="0">
              <a:solidFill>
                <a:sysClr val="windowText" lastClr="000000">
                  <a:lumMod val="65000"/>
                  <a:lumOff val="35000"/>
                </a:sys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PR.MERG'!$M$66</c:f>
              <c:strCache>
                <c:ptCount val="1"/>
                <c:pt idx="0">
                  <c:v>Sveikatai palankus FP zona</c:v>
                </c:pt>
              </c:strCache>
            </c:strRef>
          </c:tx>
          <c:spPr>
            <a:solidFill>
              <a:srgbClr val="92D050"/>
            </a:solidFill>
            <a:ln>
              <a:noFill/>
            </a:ln>
            <a:effectLst/>
            <a:sp3d/>
          </c:spPr>
          <c:invertIfNegative val="0"/>
          <c:cat>
            <c:strRef>
              <c:f>'[1]APIBENDRINTAS PR.MERG'!$L$67:$L$70</c:f>
              <c:strCache>
                <c:ptCount val="4"/>
                <c:pt idx="0">
                  <c:v>7 metų</c:v>
                </c:pt>
                <c:pt idx="1">
                  <c:v>8 metų</c:v>
                </c:pt>
                <c:pt idx="2">
                  <c:v>9 metų</c:v>
                </c:pt>
                <c:pt idx="3">
                  <c:v>10 metų</c:v>
                </c:pt>
              </c:strCache>
            </c:strRef>
          </c:cat>
          <c:val>
            <c:numRef>
              <c:f>'[1]APIBENDRINTAS PR.MERG'!$M$67:$M$70</c:f>
              <c:numCache>
                <c:formatCode>General</c:formatCode>
                <c:ptCount val="4"/>
                <c:pt idx="0">
                  <c:v>100</c:v>
                </c:pt>
                <c:pt idx="1">
                  <c:v>63</c:v>
                </c:pt>
                <c:pt idx="2">
                  <c:v>50</c:v>
                </c:pt>
                <c:pt idx="3">
                  <c:v>89</c:v>
                </c:pt>
              </c:numCache>
            </c:numRef>
          </c:val>
          <c:extLst>
            <c:ext xmlns:c16="http://schemas.microsoft.com/office/drawing/2014/chart" uri="{C3380CC4-5D6E-409C-BE32-E72D297353CC}">
              <c16:uniqueId val="{00000000-B9F8-432F-B83F-BD0A2043580D}"/>
            </c:ext>
          </c:extLst>
        </c:ser>
        <c:ser>
          <c:idx val="1"/>
          <c:order val="1"/>
          <c:tx>
            <c:strRef>
              <c:f>'C:\Users\User\Desktop\Neringos gimnazija\2024 fizinio pajegumo testavimas\[BENDRAS Mokinių fizinio pajėgumo testavimas(atnaujinta 2024).xlsx]APIBENDRINTAS PR.MERG'!$N$66</c:f>
              <c:strCache>
                <c:ptCount val="1"/>
                <c:pt idx="0">
                  <c:v>Tobulėjimo zona</c:v>
                </c:pt>
              </c:strCache>
            </c:strRef>
          </c:tx>
          <c:spPr>
            <a:solidFill>
              <a:srgbClr val="FFC000"/>
            </a:solidFill>
            <a:ln>
              <a:noFill/>
            </a:ln>
            <a:effectLst/>
            <a:sp3d/>
          </c:spPr>
          <c:invertIfNegative val="0"/>
          <c:cat>
            <c:strRef>
              <c:f>'[1]APIBENDRINTAS PR.MERG'!$L$67:$L$70</c:f>
              <c:strCache>
                <c:ptCount val="4"/>
                <c:pt idx="0">
                  <c:v>7 metų</c:v>
                </c:pt>
                <c:pt idx="1">
                  <c:v>8 metų</c:v>
                </c:pt>
                <c:pt idx="2">
                  <c:v>9 metų</c:v>
                </c:pt>
                <c:pt idx="3">
                  <c:v>10 metų</c:v>
                </c:pt>
              </c:strCache>
            </c:strRef>
          </c:cat>
          <c:val>
            <c:numRef>
              <c:f>'[1]APIBENDRINTAS PR.MERG'!$N$67:$N$70</c:f>
              <c:numCache>
                <c:formatCode>General</c:formatCode>
                <c:ptCount val="4"/>
                <c:pt idx="0">
                  <c:v>0</c:v>
                </c:pt>
                <c:pt idx="1">
                  <c:v>12</c:v>
                </c:pt>
                <c:pt idx="2">
                  <c:v>25</c:v>
                </c:pt>
                <c:pt idx="3">
                  <c:v>0</c:v>
                </c:pt>
              </c:numCache>
            </c:numRef>
          </c:val>
          <c:extLst>
            <c:ext xmlns:c16="http://schemas.microsoft.com/office/drawing/2014/chart" uri="{C3380CC4-5D6E-409C-BE32-E72D297353CC}">
              <c16:uniqueId val="{00000001-B9F8-432F-B83F-BD0A2043580D}"/>
            </c:ext>
          </c:extLst>
        </c:ser>
        <c:ser>
          <c:idx val="2"/>
          <c:order val="2"/>
          <c:tx>
            <c:strRef>
              <c:f>'C:\Users\User\Desktop\Neringos gimnazija\2024 fizinio pajegumo testavimas\[BENDRAS Mokinių fizinio pajėgumo testavimas(atnaujinta 2024).xlsx]APIBENDRINTAS PR.MERG'!$O$66</c:f>
              <c:strCache>
                <c:ptCount val="1"/>
                <c:pt idx="0">
                  <c:v>Sveikatos rizikos zona</c:v>
                </c:pt>
              </c:strCache>
            </c:strRef>
          </c:tx>
          <c:spPr>
            <a:solidFill>
              <a:srgbClr val="FF0000"/>
            </a:solidFill>
            <a:ln>
              <a:noFill/>
            </a:ln>
            <a:effectLst/>
            <a:sp3d/>
          </c:spPr>
          <c:invertIfNegative val="0"/>
          <c:cat>
            <c:strRef>
              <c:f>'[1]APIBENDRINTAS PR.MERG'!$L$67:$L$70</c:f>
              <c:strCache>
                <c:ptCount val="4"/>
                <c:pt idx="0">
                  <c:v>7 metų</c:v>
                </c:pt>
                <c:pt idx="1">
                  <c:v>8 metų</c:v>
                </c:pt>
                <c:pt idx="2">
                  <c:v>9 metų</c:v>
                </c:pt>
                <c:pt idx="3">
                  <c:v>10 metų</c:v>
                </c:pt>
              </c:strCache>
            </c:strRef>
          </c:cat>
          <c:val>
            <c:numRef>
              <c:f>'[1]APIBENDRINTAS PR.MERG'!$O$67:$O$70</c:f>
              <c:numCache>
                <c:formatCode>General</c:formatCode>
                <c:ptCount val="4"/>
                <c:pt idx="0">
                  <c:v>0</c:v>
                </c:pt>
                <c:pt idx="1">
                  <c:v>25</c:v>
                </c:pt>
                <c:pt idx="2">
                  <c:v>25</c:v>
                </c:pt>
                <c:pt idx="3">
                  <c:v>11</c:v>
                </c:pt>
              </c:numCache>
            </c:numRef>
          </c:val>
          <c:extLst>
            <c:ext xmlns:c16="http://schemas.microsoft.com/office/drawing/2014/chart" uri="{C3380CC4-5D6E-409C-BE32-E72D297353CC}">
              <c16:uniqueId val="{00000002-B9F8-432F-B83F-BD0A2043580D}"/>
            </c:ext>
          </c:extLst>
        </c:ser>
        <c:dLbls>
          <c:showLegendKey val="0"/>
          <c:showVal val="0"/>
          <c:showCatName val="0"/>
          <c:showSerName val="0"/>
          <c:showPercent val="0"/>
          <c:showBubbleSize val="0"/>
        </c:dLbls>
        <c:gapWidth val="150"/>
        <c:shape val="box"/>
        <c:axId val="841083951"/>
        <c:axId val="841081551"/>
        <c:axId val="0"/>
      </c:bar3DChart>
      <c:catAx>
        <c:axId val="84108395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1081551"/>
        <c:crosses val="autoZero"/>
        <c:auto val="1"/>
        <c:lblAlgn val="ctr"/>
        <c:lblOffset val="100"/>
        <c:noMultiLvlLbl val="0"/>
      </c:catAx>
      <c:valAx>
        <c:axId val="8410815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1083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6 min. b</a:t>
            </a:r>
            <a:r>
              <a:rPr lang="lt-LT"/>
              <a:t>ėgimas</a:t>
            </a:r>
            <a:r>
              <a:rPr lang="lt-LT" baseline="0"/>
              <a:t> (berniukai)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PR.BERN'!$M$66</c:f>
              <c:strCache>
                <c:ptCount val="1"/>
                <c:pt idx="0">
                  <c:v>Sveikatai palankus FP zona</c:v>
                </c:pt>
              </c:strCache>
            </c:strRef>
          </c:tx>
          <c:spPr>
            <a:solidFill>
              <a:srgbClr val="92D050"/>
            </a:solidFill>
            <a:ln>
              <a:noFill/>
            </a:ln>
            <a:effectLst/>
            <a:sp3d/>
          </c:spPr>
          <c:invertIfNegative val="0"/>
          <c:cat>
            <c:strRef>
              <c:f>'C:\Users\User\Desktop\Neringos gimnazija\2024 fizinio pajegumo testavimas\[BENDRAS Mokinių fizinio pajėgumo testavimas(atnaujinta 2024).xlsx]APIBENDRINTAS PR.BERN'!$L$67:$L$70</c:f>
              <c:strCache>
                <c:ptCount val="4"/>
                <c:pt idx="0">
                  <c:v>7 metų</c:v>
                </c:pt>
                <c:pt idx="1">
                  <c:v>8 metų</c:v>
                </c:pt>
                <c:pt idx="2">
                  <c:v>9 metų</c:v>
                </c:pt>
                <c:pt idx="3">
                  <c:v>10 metų</c:v>
                </c:pt>
              </c:strCache>
              <c:extLst/>
            </c:strRef>
          </c:cat>
          <c:val>
            <c:numRef>
              <c:f>'C:\Users\User\Desktop\Neringos gimnazija\2024 fizinio pajegumo testavimas\[BENDRAS Mokinių fizinio pajėgumo testavimas(atnaujinta 2024).xlsx]APIBENDRINTAS PR.BERN'!$M$67:$M$70</c:f>
              <c:numCache>
                <c:formatCode>General</c:formatCode>
                <c:ptCount val="4"/>
                <c:pt idx="0">
                  <c:v>67</c:v>
                </c:pt>
                <c:pt idx="1">
                  <c:v>25</c:v>
                </c:pt>
                <c:pt idx="2">
                  <c:v>80</c:v>
                </c:pt>
                <c:pt idx="3">
                  <c:v>100</c:v>
                </c:pt>
              </c:numCache>
              <c:extLst/>
            </c:numRef>
          </c:val>
          <c:extLst>
            <c:ext xmlns:c16="http://schemas.microsoft.com/office/drawing/2014/chart" uri="{C3380CC4-5D6E-409C-BE32-E72D297353CC}">
              <c16:uniqueId val="{00000000-B747-4EDD-A7B5-5BC6D41C4C4C}"/>
            </c:ext>
          </c:extLst>
        </c:ser>
        <c:ser>
          <c:idx val="1"/>
          <c:order val="1"/>
          <c:tx>
            <c:strRef>
              <c:f>'C:\Users\User\Desktop\Neringos gimnazija\2024 fizinio pajegumo testavimas\[BENDRAS Mokinių fizinio pajėgumo testavimas(atnaujinta 2024).xlsx]APIBENDRINTAS PR.BERN'!$N$66</c:f>
              <c:strCache>
                <c:ptCount val="1"/>
                <c:pt idx="0">
                  <c:v>Tobulėjimo zona</c:v>
                </c:pt>
              </c:strCache>
            </c:strRef>
          </c:tx>
          <c:spPr>
            <a:solidFill>
              <a:srgbClr val="FFC000"/>
            </a:solidFill>
            <a:ln>
              <a:noFill/>
            </a:ln>
            <a:effectLst/>
            <a:sp3d/>
          </c:spPr>
          <c:invertIfNegative val="0"/>
          <c:cat>
            <c:strRef>
              <c:f>'C:\Users\User\Desktop\Neringos gimnazija\2024 fizinio pajegumo testavimas\[BENDRAS Mokinių fizinio pajėgumo testavimas(atnaujinta 2024).xlsx]APIBENDRINTAS PR.BERN'!$L$67:$L$70</c:f>
              <c:strCache>
                <c:ptCount val="4"/>
                <c:pt idx="0">
                  <c:v>7 metų</c:v>
                </c:pt>
                <c:pt idx="1">
                  <c:v>8 metų</c:v>
                </c:pt>
                <c:pt idx="2">
                  <c:v>9 metų</c:v>
                </c:pt>
                <c:pt idx="3">
                  <c:v>10 metų</c:v>
                </c:pt>
              </c:strCache>
              <c:extLst/>
            </c:strRef>
          </c:cat>
          <c:val>
            <c:numRef>
              <c:f>'C:\Users\User\Desktop\Neringos gimnazija\2024 fizinio pajegumo testavimas\[BENDRAS Mokinių fizinio pajėgumo testavimas(atnaujinta 2024).xlsx]APIBENDRINTAS PR.BERN'!$N$67:$N$70</c:f>
              <c:numCache>
                <c:formatCode>General</c:formatCode>
                <c:ptCount val="4"/>
                <c:pt idx="0">
                  <c:v>33</c:v>
                </c:pt>
                <c:pt idx="1">
                  <c:v>50</c:v>
                </c:pt>
                <c:pt idx="2">
                  <c:v>20</c:v>
                </c:pt>
                <c:pt idx="3">
                  <c:v>0</c:v>
                </c:pt>
              </c:numCache>
              <c:extLst/>
            </c:numRef>
          </c:val>
          <c:extLst>
            <c:ext xmlns:c16="http://schemas.microsoft.com/office/drawing/2014/chart" uri="{C3380CC4-5D6E-409C-BE32-E72D297353CC}">
              <c16:uniqueId val="{00000001-B747-4EDD-A7B5-5BC6D41C4C4C}"/>
            </c:ext>
          </c:extLst>
        </c:ser>
        <c:ser>
          <c:idx val="2"/>
          <c:order val="2"/>
          <c:tx>
            <c:strRef>
              <c:f>'C:\Users\User\Desktop\Neringos gimnazija\2024 fizinio pajegumo testavimas\[BENDRAS Mokinių fizinio pajėgumo testavimas(atnaujinta 2024).xlsx]APIBENDRINTAS PR.BERN'!$O$66</c:f>
              <c:strCache>
                <c:ptCount val="1"/>
                <c:pt idx="0">
                  <c:v>Sveikatos rizikos zona</c:v>
                </c:pt>
              </c:strCache>
            </c:strRef>
          </c:tx>
          <c:spPr>
            <a:solidFill>
              <a:srgbClr val="FF0000"/>
            </a:solidFill>
            <a:ln>
              <a:noFill/>
            </a:ln>
            <a:effectLst/>
            <a:sp3d/>
          </c:spPr>
          <c:invertIfNegative val="0"/>
          <c:cat>
            <c:strRef>
              <c:f>'C:\Users\User\Desktop\Neringos gimnazija\2024 fizinio pajegumo testavimas\[BENDRAS Mokinių fizinio pajėgumo testavimas(atnaujinta 2024).xlsx]APIBENDRINTAS PR.BERN'!$L$67:$L$70</c:f>
              <c:strCache>
                <c:ptCount val="4"/>
                <c:pt idx="0">
                  <c:v>7 metų</c:v>
                </c:pt>
                <c:pt idx="1">
                  <c:v>8 metų</c:v>
                </c:pt>
                <c:pt idx="2">
                  <c:v>9 metų</c:v>
                </c:pt>
                <c:pt idx="3">
                  <c:v>10 metų</c:v>
                </c:pt>
              </c:strCache>
              <c:extLst/>
            </c:strRef>
          </c:cat>
          <c:val>
            <c:numRef>
              <c:f>'C:\Users\User\Desktop\Neringos gimnazija\2024 fizinio pajegumo testavimas\[BENDRAS Mokinių fizinio pajėgumo testavimas(atnaujinta 2024).xlsx]APIBENDRINTAS PR.BERN'!$O$67:$O$70</c:f>
              <c:numCache>
                <c:formatCode>General</c:formatCode>
                <c:ptCount val="4"/>
                <c:pt idx="0">
                  <c:v>0</c:v>
                </c:pt>
                <c:pt idx="1">
                  <c:v>25</c:v>
                </c:pt>
                <c:pt idx="2">
                  <c:v>0</c:v>
                </c:pt>
                <c:pt idx="3">
                  <c:v>0</c:v>
                </c:pt>
              </c:numCache>
              <c:extLst/>
            </c:numRef>
          </c:val>
          <c:extLst>
            <c:ext xmlns:c16="http://schemas.microsoft.com/office/drawing/2014/chart" uri="{C3380CC4-5D6E-409C-BE32-E72D297353CC}">
              <c16:uniqueId val="{00000002-B747-4EDD-A7B5-5BC6D41C4C4C}"/>
            </c:ext>
          </c:extLst>
        </c:ser>
        <c:dLbls>
          <c:showLegendKey val="0"/>
          <c:showVal val="0"/>
          <c:showCatName val="0"/>
          <c:showSerName val="0"/>
          <c:showPercent val="0"/>
          <c:showBubbleSize val="0"/>
        </c:dLbls>
        <c:gapWidth val="150"/>
        <c:shape val="box"/>
        <c:axId val="939229103"/>
        <c:axId val="939230063"/>
        <c:axId val="0"/>
      </c:bar3DChart>
      <c:catAx>
        <c:axId val="93922910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9230063"/>
        <c:crosses val="autoZero"/>
        <c:auto val="1"/>
        <c:lblAlgn val="ctr"/>
        <c:lblOffset val="100"/>
        <c:noMultiLvlLbl val="0"/>
      </c:catAx>
      <c:valAx>
        <c:axId val="9392300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9229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"Flamingo"</a:t>
            </a:r>
            <a:r>
              <a:rPr lang="en-US" baseline="0"/>
              <a:t> testas (</a:t>
            </a:r>
            <a:r>
              <a:rPr lang="lt-LT" baseline="0"/>
              <a:t>mergaitės</a:t>
            </a:r>
            <a:r>
              <a:rPr lang="en-US" baseline="0"/>
              <a: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'C:\Users\User\Desktop\Neringos gimnazija\2024 fizinio pajegumo testavimas\[BENDRAS Mokinių fizinio pajėgumo testavimas(atnaujinta 2024).xlsx]APIBENDRINTAS MERG.'!$M$6</c:f>
              <c:strCache>
                <c:ptCount val="1"/>
                <c:pt idx="0">
                  <c:v>Sveikatai palankus FP zona</c:v>
                </c:pt>
              </c:strCache>
            </c:strRef>
          </c:tx>
          <c:spPr>
            <a:solidFill>
              <a:srgbClr val="92D050"/>
            </a:solidFill>
            <a:ln>
              <a:noFill/>
            </a:ln>
            <a:effectLst/>
            <a:sp3d/>
          </c:spPr>
          <c:invertIfNegative val="0"/>
          <c:cat>
            <c:strRef>
              <c:f>'[1]APIBENDRINTAS MERG.'!$L$7:$L$13</c:f>
              <c:strCache>
                <c:ptCount val="7"/>
                <c:pt idx="0">
                  <c:v>11 metų</c:v>
                </c:pt>
                <c:pt idx="1">
                  <c:v>12 metų</c:v>
                </c:pt>
                <c:pt idx="2">
                  <c:v>13 metų</c:v>
                </c:pt>
                <c:pt idx="3">
                  <c:v>14 metų</c:v>
                </c:pt>
                <c:pt idx="4">
                  <c:v>15 metų</c:v>
                </c:pt>
                <c:pt idx="5">
                  <c:v>16 metų</c:v>
                </c:pt>
                <c:pt idx="6">
                  <c:v>17 metų</c:v>
                </c:pt>
              </c:strCache>
            </c:strRef>
          </c:cat>
          <c:val>
            <c:numRef>
              <c:f>'[1]APIBENDRINTAS MERG.'!$M$7:$M$13</c:f>
              <c:numCache>
                <c:formatCode>General</c:formatCode>
                <c:ptCount val="7"/>
                <c:pt idx="0">
                  <c:v>86</c:v>
                </c:pt>
                <c:pt idx="1">
                  <c:v>43</c:v>
                </c:pt>
                <c:pt idx="2">
                  <c:v>50</c:v>
                </c:pt>
                <c:pt idx="3">
                  <c:v>50</c:v>
                </c:pt>
                <c:pt idx="4">
                  <c:v>86</c:v>
                </c:pt>
                <c:pt idx="5">
                  <c:v>85.7</c:v>
                </c:pt>
                <c:pt idx="6">
                  <c:v>100</c:v>
                </c:pt>
              </c:numCache>
            </c:numRef>
          </c:val>
          <c:extLst>
            <c:ext xmlns:c16="http://schemas.microsoft.com/office/drawing/2014/chart" uri="{C3380CC4-5D6E-409C-BE32-E72D297353CC}">
              <c16:uniqueId val="{00000000-AC89-42E2-A9DE-5D7B1D0981F4}"/>
            </c:ext>
          </c:extLst>
        </c:ser>
        <c:ser>
          <c:idx val="1"/>
          <c:order val="1"/>
          <c:tx>
            <c:strRef>
              <c:f>'C:\Users\User\Desktop\Neringos gimnazija\2024 fizinio pajegumo testavimas\[BENDRAS Mokinių fizinio pajėgumo testavimas(atnaujinta 2024).xlsx]APIBENDRINTAS MERG.'!$N$6</c:f>
              <c:strCache>
                <c:ptCount val="1"/>
                <c:pt idx="0">
                  <c:v>Tobulėjimo zona</c:v>
                </c:pt>
              </c:strCache>
            </c:strRef>
          </c:tx>
          <c:spPr>
            <a:solidFill>
              <a:srgbClr val="FFC000"/>
            </a:solidFill>
            <a:ln>
              <a:noFill/>
            </a:ln>
            <a:effectLst/>
            <a:sp3d/>
          </c:spPr>
          <c:invertIfNegative val="0"/>
          <c:cat>
            <c:strRef>
              <c:f>'[1]APIBENDRINTAS MERG.'!$L$7:$L$13</c:f>
              <c:strCache>
                <c:ptCount val="7"/>
                <c:pt idx="0">
                  <c:v>11 metų</c:v>
                </c:pt>
                <c:pt idx="1">
                  <c:v>12 metų</c:v>
                </c:pt>
                <c:pt idx="2">
                  <c:v>13 metų</c:v>
                </c:pt>
                <c:pt idx="3">
                  <c:v>14 metų</c:v>
                </c:pt>
                <c:pt idx="4">
                  <c:v>15 metų</c:v>
                </c:pt>
                <c:pt idx="5">
                  <c:v>16 metų</c:v>
                </c:pt>
                <c:pt idx="6">
                  <c:v>17 metų</c:v>
                </c:pt>
              </c:strCache>
            </c:strRef>
          </c:cat>
          <c:val>
            <c:numRef>
              <c:f>'[1]APIBENDRINTAS MERG.'!$N$7:$N$13</c:f>
              <c:numCache>
                <c:formatCode>General</c:formatCode>
                <c:ptCount val="7"/>
                <c:pt idx="0">
                  <c:v>14</c:v>
                </c:pt>
                <c:pt idx="1">
                  <c:v>43</c:v>
                </c:pt>
                <c:pt idx="2">
                  <c:v>50</c:v>
                </c:pt>
                <c:pt idx="3">
                  <c:v>50</c:v>
                </c:pt>
                <c:pt idx="4">
                  <c:v>14</c:v>
                </c:pt>
                <c:pt idx="5">
                  <c:v>14.3</c:v>
                </c:pt>
                <c:pt idx="6">
                  <c:v>0</c:v>
                </c:pt>
              </c:numCache>
            </c:numRef>
          </c:val>
          <c:extLst>
            <c:ext xmlns:c16="http://schemas.microsoft.com/office/drawing/2014/chart" uri="{C3380CC4-5D6E-409C-BE32-E72D297353CC}">
              <c16:uniqueId val="{00000001-AC89-42E2-A9DE-5D7B1D0981F4}"/>
            </c:ext>
          </c:extLst>
        </c:ser>
        <c:ser>
          <c:idx val="2"/>
          <c:order val="2"/>
          <c:tx>
            <c:strRef>
              <c:f>'C:\Users\User\Desktop\Neringos gimnazija\2024 fizinio pajegumo testavimas\[BENDRAS Mokinių fizinio pajėgumo testavimas(atnaujinta 2024).xlsx]APIBENDRINTAS MERG.'!$O$6</c:f>
              <c:strCache>
                <c:ptCount val="1"/>
                <c:pt idx="0">
                  <c:v>Sveikatos rizikos zona</c:v>
                </c:pt>
              </c:strCache>
            </c:strRef>
          </c:tx>
          <c:spPr>
            <a:solidFill>
              <a:srgbClr val="FF0000"/>
            </a:solidFill>
            <a:ln>
              <a:noFill/>
            </a:ln>
            <a:effectLst/>
            <a:sp3d/>
          </c:spPr>
          <c:invertIfNegative val="0"/>
          <c:cat>
            <c:strRef>
              <c:f>'[1]APIBENDRINTAS MERG.'!$L$7:$L$13</c:f>
              <c:strCache>
                <c:ptCount val="7"/>
                <c:pt idx="0">
                  <c:v>11 metų</c:v>
                </c:pt>
                <c:pt idx="1">
                  <c:v>12 metų</c:v>
                </c:pt>
                <c:pt idx="2">
                  <c:v>13 metų</c:v>
                </c:pt>
                <c:pt idx="3">
                  <c:v>14 metų</c:v>
                </c:pt>
                <c:pt idx="4">
                  <c:v>15 metų</c:v>
                </c:pt>
                <c:pt idx="5">
                  <c:v>16 metų</c:v>
                </c:pt>
                <c:pt idx="6">
                  <c:v>17 metų</c:v>
                </c:pt>
              </c:strCache>
            </c:strRef>
          </c:cat>
          <c:val>
            <c:numRef>
              <c:f>'[1]APIBENDRINTAS MERG.'!$O$7:$O$13</c:f>
              <c:numCache>
                <c:formatCode>General</c:formatCode>
                <c:ptCount val="7"/>
                <c:pt idx="0">
                  <c:v>0</c:v>
                </c:pt>
                <c:pt idx="1">
                  <c:v>14</c:v>
                </c:pt>
                <c:pt idx="2">
                  <c:v>0</c:v>
                </c:pt>
                <c:pt idx="3">
                  <c:v>0</c:v>
                </c:pt>
                <c:pt idx="4">
                  <c:v>0</c:v>
                </c:pt>
                <c:pt idx="5">
                  <c:v>0</c:v>
                </c:pt>
                <c:pt idx="6">
                  <c:v>0</c:v>
                </c:pt>
              </c:numCache>
            </c:numRef>
          </c:val>
          <c:extLst>
            <c:ext xmlns:c16="http://schemas.microsoft.com/office/drawing/2014/chart" uri="{C3380CC4-5D6E-409C-BE32-E72D297353CC}">
              <c16:uniqueId val="{00000002-AC89-42E2-A9DE-5D7B1D0981F4}"/>
            </c:ext>
          </c:extLst>
        </c:ser>
        <c:dLbls>
          <c:showLegendKey val="0"/>
          <c:showVal val="0"/>
          <c:showCatName val="0"/>
          <c:showSerName val="0"/>
          <c:showPercent val="0"/>
          <c:showBubbleSize val="0"/>
        </c:dLbls>
        <c:gapWidth val="150"/>
        <c:shape val="box"/>
        <c:axId val="768642527"/>
        <c:axId val="768643007"/>
        <c:axId val="0"/>
      </c:bar3DChart>
      <c:catAx>
        <c:axId val="7686425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643007"/>
        <c:crosses val="autoZero"/>
        <c:auto val="1"/>
        <c:lblAlgn val="ctr"/>
        <c:lblOffset val="100"/>
        <c:noMultiLvlLbl val="0"/>
      </c:catAx>
      <c:valAx>
        <c:axId val="7686430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642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D9495-6357-015D-941D-69A881D8C0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044447-8C6F-17F7-A289-55D47A509D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E74435-744E-09CB-C4A2-973C0BE4A739}"/>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E98DE41D-9743-CA58-0AAA-E5C2ABD835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435BCE-C053-D14B-F5B5-713C0059ADD5}"/>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1794681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72CB-B52F-294E-D01A-48F0A13EB0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F8D442-2EE0-007E-5FB8-41599C9CE0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984808-F0C5-1EE8-9E27-85010F1E3243}"/>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736E844D-4AF4-DEC2-21C8-F78E03E5C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981467-5A48-AD67-A98E-FDEC526D4FCB}"/>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66974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8D7917-60E1-7881-7912-A5D8228536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E4E3AE-A212-B52E-2CFC-EE66E472E3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EE62B-0561-369B-B231-A2FC05E2567A}"/>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4E305CD7-E46E-ADF6-E39E-E13D3EE549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CF9C7A-111F-A622-F164-D9011E714ACE}"/>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135468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65702-09DF-BA15-BB86-9A8F86CDD9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C2857-0EC8-5271-4FE6-012DD00967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2D9432-8091-478C-BEFA-A9A72E6265E9}"/>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20646EF9-38A6-8A6F-3E82-8D8990F8D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ED020-1399-7C1C-B505-EF9CBA88AA7F}"/>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624668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3C85-C72E-A72D-E05E-DB06CF067D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205857-723A-5BB0-3208-D96B48E4A9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5D681B-A342-700C-0B3A-B72A8F41A448}"/>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0C7F9240-8357-833E-25A1-C29F19BC7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2B17C-8F47-5E31-AF81-BB52F67278D9}"/>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88097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4EE20-8946-ED2B-4812-0A4C11DAEA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50853-201D-E880-5B59-7DD21C8858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090240-09CE-E7BD-467C-0E27902ECB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D0D2CE-3D9E-E3E6-30B4-AF1780371620}"/>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6" name="Footer Placeholder 5">
            <a:extLst>
              <a:ext uri="{FF2B5EF4-FFF2-40B4-BE49-F238E27FC236}">
                <a16:creationId xmlns:a16="http://schemas.microsoft.com/office/drawing/2014/main" id="{774CED64-FEE7-02E3-443A-6E3101023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2A7D83-2237-B224-6976-94DBF2794ED4}"/>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239529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ECE33-BFCB-C2AB-E1FC-547BE44BD7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00EB87-94B0-2601-4FED-24577EE02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D566A4-37FD-50E2-EFB5-1ED570CD31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95E9CC-300E-5C75-B041-CEF534DD9E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71D50B-EB77-EFF2-D9F6-2037C430FC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F76FF4-6CFA-EDBC-D874-5979D2F5E999}"/>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8" name="Footer Placeholder 7">
            <a:extLst>
              <a:ext uri="{FF2B5EF4-FFF2-40B4-BE49-F238E27FC236}">
                <a16:creationId xmlns:a16="http://schemas.microsoft.com/office/drawing/2014/main" id="{13DAFEE0-620D-76CA-9C5C-F46C6CF27B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FDEF96-064E-BC63-9F99-F42CE021D6DE}"/>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61108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5B63F-EE26-EF44-64BA-171170EE61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6C554-4D05-CBAF-38FA-BB22F128FD46}"/>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4" name="Footer Placeholder 3">
            <a:extLst>
              <a:ext uri="{FF2B5EF4-FFF2-40B4-BE49-F238E27FC236}">
                <a16:creationId xmlns:a16="http://schemas.microsoft.com/office/drawing/2014/main" id="{55E3C230-19A5-3617-AD53-E6A3F74BC2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071270-0211-981C-80F8-CA29F19CAD19}"/>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126462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F140E1-CC13-25D1-B182-8294E7F5F1EB}"/>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3" name="Footer Placeholder 2">
            <a:extLst>
              <a:ext uri="{FF2B5EF4-FFF2-40B4-BE49-F238E27FC236}">
                <a16:creationId xmlns:a16="http://schemas.microsoft.com/office/drawing/2014/main" id="{BD3DD1D9-C0EA-35A2-9B23-7E59F3A8A4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70783F-D51D-E9C6-C603-20978A8E531D}"/>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373804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CFEF0-5B37-980D-37C7-96110DE914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D7834B-00DF-E8C6-73B6-15CFE380D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7D5062-E64D-CB4E-11B7-D820B551FD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DE984-0B5C-FC8E-4E83-0C2FAD0F4592}"/>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6" name="Footer Placeholder 5">
            <a:extLst>
              <a:ext uri="{FF2B5EF4-FFF2-40B4-BE49-F238E27FC236}">
                <a16:creationId xmlns:a16="http://schemas.microsoft.com/office/drawing/2014/main" id="{0FBAFDD7-944D-7C20-E847-4B961B8FA2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669BD2-D1CA-CF40-72E2-F0E6732C2912}"/>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1927796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7D54A-E4D2-F07B-9AC1-7574C110E8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98057C-D877-908D-B6A0-25D6EAA17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1DD60D-8CC7-BD92-28D4-F4D6E56B0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9A4A0E-9365-9079-916C-239D98571E77}"/>
              </a:ext>
            </a:extLst>
          </p:cNvPr>
          <p:cNvSpPr>
            <a:spLocks noGrp="1"/>
          </p:cNvSpPr>
          <p:nvPr>
            <p:ph type="dt" sz="half" idx="10"/>
          </p:nvPr>
        </p:nvSpPr>
        <p:spPr/>
        <p:txBody>
          <a:bodyPr/>
          <a:lstStyle/>
          <a:p>
            <a:fld id="{8F42DE10-63CA-443A-9C19-689928015D5C}" type="datetimeFigureOut">
              <a:rPr lang="en-US" smtClean="0"/>
              <a:t>11/18/2024</a:t>
            </a:fld>
            <a:endParaRPr lang="en-US"/>
          </a:p>
        </p:txBody>
      </p:sp>
      <p:sp>
        <p:nvSpPr>
          <p:cNvPr id="6" name="Footer Placeholder 5">
            <a:extLst>
              <a:ext uri="{FF2B5EF4-FFF2-40B4-BE49-F238E27FC236}">
                <a16:creationId xmlns:a16="http://schemas.microsoft.com/office/drawing/2014/main" id="{D8911A79-4ECA-8BBA-5971-476B993799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3D30F8-06EA-1F95-6CAA-921634B17D2A}"/>
              </a:ext>
            </a:extLst>
          </p:cNvPr>
          <p:cNvSpPr>
            <a:spLocks noGrp="1"/>
          </p:cNvSpPr>
          <p:nvPr>
            <p:ph type="sldNum" sz="quarter" idx="12"/>
          </p:nvPr>
        </p:nvSpPr>
        <p:spPr/>
        <p:txBody>
          <a:bodyPr/>
          <a:lstStyle/>
          <a:p>
            <a:fld id="{9579AF6E-577A-44E6-9917-DF4B481598DE}" type="slidenum">
              <a:rPr lang="en-US" smtClean="0"/>
              <a:t>‹#›</a:t>
            </a:fld>
            <a:endParaRPr lang="en-US"/>
          </a:p>
        </p:txBody>
      </p:sp>
    </p:spTree>
    <p:extLst>
      <p:ext uri="{BB962C8B-B14F-4D97-AF65-F5344CB8AC3E}">
        <p14:creationId xmlns:p14="http://schemas.microsoft.com/office/powerpoint/2010/main" val="8051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0A31F3-2045-FF59-877E-DA29AEBC3B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3D0787-3329-E453-6C9C-CA27DF8B3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F244C-2EA3-6B00-E2B9-26E13C2D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2DE10-63CA-443A-9C19-689928015D5C}" type="datetimeFigureOut">
              <a:rPr lang="en-US" smtClean="0"/>
              <a:t>11/18/2024</a:t>
            </a:fld>
            <a:endParaRPr lang="en-US"/>
          </a:p>
        </p:txBody>
      </p:sp>
      <p:sp>
        <p:nvSpPr>
          <p:cNvPr id="5" name="Footer Placeholder 4">
            <a:extLst>
              <a:ext uri="{FF2B5EF4-FFF2-40B4-BE49-F238E27FC236}">
                <a16:creationId xmlns:a16="http://schemas.microsoft.com/office/drawing/2014/main" id="{416FB09A-A575-6474-C4F9-CB2442E9B5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B135F-CAFE-9DE2-7F6F-8D180712AF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9AF6E-577A-44E6-9917-DF4B481598DE}" type="slidenum">
              <a:rPr lang="en-US" smtClean="0"/>
              <a:t>‹#›</a:t>
            </a:fld>
            <a:endParaRPr lang="en-US"/>
          </a:p>
        </p:txBody>
      </p:sp>
    </p:spTree>
    <p:extLst>
      <p:ext uri="{BB962C8B-B14F-4D97-AF65-F5344CB8AC3E}">
        <p14:creationId xmlns:p14="http://schemas.microsoft.com/office/powerpoint/2010/main" val="958868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tar.lt/portal/lt/legalAct/e6699ab0ebfb11e99681cd81dcdca52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1F731-AC1C-E7A1-DD54-54B3A999BB70}"/>
              </a:ext>
            </a:extLst>
          </p:cNvPr>
          <p:cNvSpPr>
            <a:spLocks noGrp="1"/>
          </p:cNvSpPr>
          <p:nvPr>
            <p:ph type="ctrTitle"/>
          </p:nvPr>
        </p:nvSpPr>
        <p:spPr>
          <a:xfrm>
            <a:off x="1626637" y="1214438"/>
            <a:ext cx="9906000" cy="2387600"/>
          </a:xfrm>
        </p:spPr>
        <p:txBody>
          <a:bodyPr>
            <a:normAutofit/>
          </a:bodyPr>
          <a:lstStyle/>
          <a:p>
            <a:r>
              <a:rPr lang="lt-LT" sz="4000" dirty="0"/>
              <a:t>Neringos gimnazijos mokinių</a:t>
            </a:r>
            <a:br>
              <a:rPr lang="lt-LT" sz="4000" dirty="0"/>
            </a:br>
            <a:r>
              <a:rPr lang="lt-LT" sz="4000" dirty="0"/>
              <a:t>fizinio pajėgumo testavimo rezultatų apibendrinimas</a:t>
            </a:r>
            <a:br>
              <a:rPr lang="lt-LT" sz="4000" dirty="0"/>
            </a:br>
            <a:r>
              <a:rPr lang="en-US" sz="4000" dirty="0"/>
              <a:t>2023-2024 </a:t>
            </a:r>
            <a:r>
              <a:rPr lang="en-US" sz="4000" dirty="0" err="1"/>
              <a:t>m.m.</a:t>
            </a:r>
            <a:endParaRPr lang="en-US" sz="4000" dirty="0"/>
          </a:p>
        </p:txBody>
      </p:sp>
      <p:sp>
        <p:nvSpPr>
          <p:cNvPr id="3" name="Subtitle 2">
            <a:extLst>
              <a:ext uri="{FF2B5EF4-FFF2-40B4-BE49-F238E27FC236}">
                <a16:creationId xmlns:a16="http://schemas.microsoft.com/office/drawing/2014/main" id="{6608ADFD-FB76-20AD-9BC3-01AD35359AC6}"/>
              </a:ext>
            </a:extLst>
          </p:cNvPr>
          <p:cNvSpPr>
            <a:spLocks noGrp="1"/>
          </p:cNvSpPr>
          <p:nvPr>
            <p:ph type="subTitle" idx="1"/>
          </p:nvPr>
        </p:nvSpPr>
        <p:spPr>
          <a:xfrm>
            <a:off x="2787446" y="5433142"/>
            <a:ext cx="9144000" cy="987322"/>
          </a:xfrm>
        </p:spPr>
        <p:txBody>
          <a:bodyPr/>
          <a:lstStyle/>
          <a:p>
            <a:pPr algn="r"/>
            <a:r>
              <a:rPr lang="lt-LT" dirty="0"/>
              <a:t>Parengė Visuomenės sveikatos specialistė</a:t>
            </a:r>
          </a:p>
          <a:p>
            <a:pPr algn="r"/>
            <a:r>
              <a:rPr lang="lt-LT" dirty="0"/>
              <a:t> Monika Lavickienė</a:t>
            </a:r>
            <a:endParaRPr lang="en-US" dirty="0"/>
          </a:p>
        </p:txBody>
      </p:sp>
    </p:spTree>
    <p:extLst>
      <p:ext uri="{BB962C8B-B14F-4D97-AF65-F5344CB8AC3E}">
        <p14:creationId xmlns:p14="http://schemas.microsoft.com/office/powerpoint/2010/main" val="2661886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EB250-ECEF-1980-1B11-BD8E4D3D20F4}"/>
              </a:ext>
            </a:extLst>
          </p:cNvPr>
          <p:cNvSpPr>
            <a:spLocks noGrp="1"/>
          </p:cNvSpPr>
          <p:nvPr>
            <p:ph type="title"/>
          </p:nvPr>
        </p:nvSpPr>
        <p:spPr>
          <a:xfrm>
            <a:off x="679580" y="340308"/>
            <a:ext cx="11111204" cy="987814"/>
          </a:xfrm>
        </p:spPr>
        <p:txBody>
          <a:bodyPr>
            <a:normAutofit/>
          </a:bodyPr>
          <a:lstStyle/>
          <a:p>
            <a:pPr algn="ctr"/>
            <a:r>
              <a:rPr lang="lt-LT" sz="3600" dirty="0"/>
              <a:t>Pradinio ugdymo mokinių </a:t>
            </a:r>
            <a:r>
              <a:rPr lang="en-US" sz="3600" dirty="0"/>
              <a:t>6 min</a:t>
            </a:r>
            <a:r>
              <a:rPr lang="lt-LT" sz="3600" dirty="0"/>
              <a:t>učių bėgimo testų analizė</a:t>
            </a:r>
            <a:endParaRPr lang="en-US" sz="3600" dirty="0"/>
          </a:p>
        </p:txBody>
      </p:sp>
      <p:sp>
        <p:nvSpPr>
          <p:cNvPr id="3" name="Content Placeholder 2">
            <a:extLst>
              <a:ext uri="{FF2B5EF4-FFF2-40B4-BE49-F238E27FC236}">
                <a16:creationId xmlns:a16="http://schemas.microsoft.com/office/drawing/2014/main" id="{7D9623B2-5D40-7010-00A2-3B7082B3E365}"/>
              </a:ext>
            </a:extLst>
          </p:cNvPr>
          <p:cNvSpPr>
            <a:spLocks noGrp="1"/>
          </p:cNvSpPr>
          <p:nvPr>
            <p:ph sz="half" idx="1"/>
          </p:nvPr>
        </p:nvSpPr>
        <p:spPr>
          <a:xfrm>
            <a:off x="679580" y="5852044"/>
            <a:ext cx="5181600" cy="665648"/>
          </a:xfrm>
        </p:spPr>
        <p:txBody>
          <a:bodyPr>
            <a:normAutofit lnSpcReduction="10000"/>
          </a:bodyPr>
          <a:lstStyle/>
          <a:p>
            <a:pPr marL="0" indent="0">
              <a:buNone/>
            </a:pPr>
            <a:r>
              <a:rPr lang="lt-LT" sz="1400" dirty="0"/>
              <a:t>Didžiausia dalis mergaičių, kurios pagal šį testo įvertinimą pateko į sveikatai palankaus FP zoną, yra 7 metų, kurios pateko į tobulėjimo zoną – 9 metų ir kurios pateko į sveikatos rizikos zoną – 8-9 metų.</a:t>
            </a:r>
            <a:endParaRPr lang="en-US" sz="1400" dirty="0"/>
          </a:p>
        </p:txBody>
      </p:sp>
      <p:graphicFrame>
        <p:nvGraphicFramePr>
          <p:cNvPr id="5" name="Content Placeholder 4">
            <a:extLst>
              <a:ext uri="{FF2B5EF4-FFF2-40B4-BE49-F238E27FC236}">
                <a16:creationId xmlns:a16="http://schemas.microsoft.com/office/drawing/2014/main" id="{B00A8C23-7A80-4326-A4D8-2FB9FA1903ED}"/>
              </a:ext>
            </a:extLst>
          </p:cNvPr>
          <p:cNvGraphicFramePr>
            <a:graphicFrameLocks noGrp="1"/>
          </p:cNvGraphicFramePr>
          <p:nvPr>
            <p:ph sz="half" idx="2"/>
            <p:extLst>
              <p:ext uri="{D42A27DB-BD31-4B8C-83A1-F6EECF244321}">
                <p14:modId xmlns:p14="http://schemas.microsoft.com/office/powerpoint/2010/main" val="3702612777"/>
              </p:ext>
            </p:extLst>
          </p:nvPr>
        </p:nvGraphicFramePr>
        <p:xfrm>
          <a:off x="567613" y="1500706"/>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B0C41F60-412C-4DC3-B45D-8ED49DD7F2E9}"/>
              </a:ext>
            </a:extLst>
          </p:cNvPr>
          <p:cNvGraphicFramePr>
            <a:graphicFrameLocks/>
          </p:cNvGraphicFramePr>
          <p:nvPr>
            <p:extLst>
              <p:ext uri="{D42A27DB-BD31-4B8C-83A1-F6EECF244321}">
                <p14:modId xmlns:p14="http://schemas.microsoft.com/office/powerpoint/2010/main" val="1782966114"/>
              </p:ext>
            </p:extLst>
          </p:nvPr>
        </p:nvGraphicFramePr>
        <p:xfrm>
          <a:off x="6442787" y="1500706"/>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E7FE757E-8612-CBB1-30ED-A901EFCC8AA6}"/>
              </a:ext>
            </a:extLst>
          </p:cNvPr>
          <p:cNvSpPr txBox="1">
            <a:spLocks/>
          </p:cNvSpPr>
          <p:nvPr/>
        </p:nvSpPr>
        <p:spPr>
          <a:xfrm>
            <a:off x="6772469" y="5789904"/>
            <a:ext cx="5181600" cy="7029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10 metų, kurie pateko į tobulėjimo zoną – 8 metų ir kurie pateko į sveikatos rizikos zoną – 8 metų.</a:t>
            </a:r>
            <a:endParaRPr lang="en-US" sz="1400" dirty="0"/>
          </a:p>
        </p:txBody>
      </p:sp>
    </p:spTree>
    <p:extLst>
      <p:ext uri="{BB962C8B-B14F-4D97-AF65-F5344CB8AC3E}">
        <p14:creationId xmlns:p14="http://schemas.microsoft.com/office/powerpoint/2010/main" val="2410273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4180E-3D1A-FFBB-5398-1E86D5FBE5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31D4AF-D11E-BCC5-F72B-31E6F2B56DCC}"/>
              </a:ext>
            </a:extLst>
          </p:cNvPr>
          <p:cNvSpPr>
            <a:spLocks noGrp="1"/>
          </p:cNvSpPr>
          <p:nvPr>
            <p:ph type="title"/>
          </p:nvPr>
        </p:nvSpPr>
        <p:spPr>
          <a:xfrm>
            <a:off x="689688" y="345247"/>
            <a:ext cx="10812624" cy="1325563"/>
          </a:xfrm>
        </p:spPr>
        <p:txBody>
          <a:bodyPr>
            <a:normAutofit/>
          </a:bodyPr>
          <a:lstStyle/>
          <a:p>
            <a:r>
              <a:rPr lang="it-IT" sz="3200" dirty="0">
                <a:effectLst/>
                <a:latin typeface="+mn-lt"/>
                <a:ea typeface="Times New Roman" panose="02020603050405020304" pitchFamily="18" charset="0"/>
              </a:rPr>
              <a:t>Mokinio fizinio pajėgumo testas „Flamingas</a:t>
            </a:r>
            <a:r>
              <a:rPr lang="lt-LT" sz="3200" dirty="0">
                <a:effectLst/>
                <a:latin typeface="+mn-lt"/>
                <a:ea typeface="Times New Roman" panose="02020603050405020304" pitchFamily="18" charset="0"/>
              </a:rPr>
              <a:t>“</a:t>
            </a:r>
            <a:endParaRPr lang="en-US" sz="3200" dirty="0">
              <a:latin typeface="+mn-lt"/>
            </a:endParaRPr>
          </a:p>
        </p:txBody>
      </p:sp>
      <p:sp>
        <p:nvSpPr>
          <p:cNvPr id="4" name="Content Placeholder 2">
            <a:extLst>
              <a:ext uri="{FF2B5EF4-FFF2-40B4-BE49-F238E27FC236}">
                <a16:creationId xmlns:a16="http://schemas.microsoft.com/office/drawing/2014/main" id="{B4C6D9A9-D593-E021-2E15-C74392A9BE6E}"/>
              </a:ext>
            </a:extLst>
          </p:cNvPr>
          <p:cNvSpPr txBox="1">
            <a:spLocks/>
          </p:cNvSpPr>
          <p:nvPr/>
        </p:nvSpPr>
        <p:spPr>
          <a:xfrm>
            <a:off x="772885" y="19375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 </a:t>
            </a:r>
            <a:r>
              <a:rPr lang="lt-LT" sz="2400" dirty="0">
                <a:effectLst/>
                <a:ea typeface="Cambria" panose="02040503050406030204" pitchFamily="18" charset="0"/>
              </a:rPr>
              <a:t>pusiausvyrą.</a:t>
            </a:r>
          </a:p>
          <a:p>
            <a:pPr marL="0" indent="0" algn="just">
              <a:buFont typeface="Arial" panose="020B0604020202020204" pitchFamily="34" charset="0"/>
              <a:buNone/>
            </a:pPr>
            <a:r>
              <a:rPr lang="it-IT" sz="2400" dirty="0">
                <a:ea typeface="Times New Roman" panose="02020603050405020304" pitchFamily="18" charset="0"/>
              </a:rPr>
              <a:t>Užduotis – </a:t>
            </a:r>
            <a:r>
              <a:rPr lang="it-IT" sz="2400" dirty="0">
                <a:effectLst/>
                <a:ea typeface="Times New Roman" panose="02020603050405020304" pitchFamily="18" charset="0"/>
              </a:rPr>
              <a:t>kuo ilgiau išlaikyti pusiausvyrą, stovint viena koja ant nustatytų matmenų buomelio.</a:t>
            </a:r>
            <a:endParaRPr lang="lt-LT" sz="2400" dirty="0">
              <a:effectLst/>
              <a:ea typeface="Times New Roman" panose="02020603050405020304" pitchFamily="18" charset="0"/>
            </a:endParaRP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r>
              <a:rPr lang="lt-LT" sz="2400" i="1" dirty="0">
                <a:effectLst/>
                <a:ea typeface="Times New Roman" panose="02020603050405020304" pitchFamily="18" charset="0"/>
              </a:rPr>
              <a:t>Pusiausvyrai ugdyti rekomenduojamos šios sporto šakos: karatė, dailusis čiuožimas, meninė gimnastika, sportinė gimnastika, buriavimas, alpinizmas, vandens slidės, kalnų slidinėjimas.</a:t>
            </a:r>
            <a:endParaRPr lang="en-US" sz="2400" i="1" dirty="0">
              <a:effectLst/>
              <a:ea typeface="Times New Roman" panose="02020603050405020304" pitchFamily="18" charset="0"/>
            </a:endParaRPr>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518309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E123A-D316-5090-9B65-8DCFB3FD920C}"/>
              </a:ext>
            </a:extLst>
          </p:cNvPr>
          <p:cNvSpPr>
            <a:spLocks noGrp="1"/>
          </p:cNvSpPr>
          <p:nvPr>
            <p:ph type="title"/>
          </p:nvPr>
        </p:nvSpPr>
        <p:spPr>
          <a:xfrm>
            <a:off x="317241" y="365126"/>
            <a:ext cx="11036559" cy="888206"/>
          </a:xfrm>
        </p:spPr>
        <p:txBody>
          <a:bodyPr>
            <a:normAutofit/>
          </a:bodyPr>
          <a:lstStyle/>
          <a:p>
            <a:pPr algn="ctr"/>
            <a:r>
              <a:rPr lang="lt-LT" sz="3200" dirty="0"/>
              <a:t>Pagrindinio ir vidurinio ugdymo mokinių „Flamingo“ testo analizė</a:t>
            </a:r>
            <a:endParaRPr lang="en-US" sz="3200" dirty="0"/>
          </a:p>
        </p:txBody>
      </p:sp>
      <p:sp>
        <p:nvSpPr>
          <p:cNvPr id="3" name="Content Placeholder 2">
            <a:extLst>
              <a:ext uri="{FF2B5EF4-FFF2-40B4-BE49-F238E27FC236}">
                <a16:creationId xmlns:a16="http://schemas.microsoft.com/office/drawing/2014/main" id="{AF9FB4EA-533F-D057-5352-DAE5BA6FDB6E}"/>
              </a:ext>
            </a:extLst>
          </p:cNvPr>
          <p:cNvSpPr>
            <a:spLocks noGrp="1"/>
          </p:cNvSpPr>
          <p:nvPr>
            <p:ph sz="half" idx="1"/>
          </p:nvPr>
        </p:nvSpPr>
        <p:spPr>
          <a:xfrm>
            <a:off x="576942" y="5730746"/>
            <a:ext cx="5181600" cy="768285"/>
          </a:xfrm>
        </p:spPr>
        <p:txBody>
          <a:bodyPr>
            <a:normAutofit fontScale="92500"/>
          </a:bodyPr>
          <a:lstStyle/>
          <a:p>
            <a:pPr marL="0" indent="0">
              <a:buNone/>
            </a:pPr>
            <a:r>
              <a:rPr lang="lt-LT" sz="1400" dirty="0"/>
              <a:t>Didžiausia dalis mergaičių, kurios pagal šį testo įvertinimą pateko į sveikatai palankaus FP zoną, yra 17 metų, kurios pateko į tobulėjimo zoną – 13 ir 14 metų ir kurios pateko į sveikatos rizikos zoną – 12 metų.</a:t>
            </a:r>
            <a:endParaRPr lang="en-US" sz="1400" dirty="0"/>
          </a:p>
        </p:txBody>
      </p:sp>
      <p:graphicFrame>
        <p:nvGraphicFramePr>
          <p:cNvPr id="5" name="Content Placeholder 4">
            <a:extLst>
              <a:ext uri="{FF2B5EF4-FFF2-40B4-BE49-F238E27FC236}">
                <a16:creationId xmlns:a16="http://schemas.microsoft.com/office/drawing/2014/main" id="{96EB7514-28B6-4B41-BE67-5BC80ECBAED1}"/>
              </a:ext>
            </a:extLst>
          </p:cNvPr>
          <p:cNvGraphicFramePr>
            <a:graphicFrameLocks noGrp="1"/>
          </p:cNvGraphicFramePr>
          <p:nvPr>
            <p:ph sz="half" idx="2"/>
            <p:extLst>
              <p:ext uri="{D42A27DB-BD31-4B8C-83A1-F6EECF244321}">
                <p14:modId xmlns:p14="http://schemas.microsoft.com/office/powerpoint/2010/main" val="2331482110"/>
              </p:ext>
            </p:extLst>
          </p:nvPr>
        </p:nvGraphicFramePr>
        <p:xfrm>
          <a:off x="433874" y="1253331"/>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AF48731B-A4F9-4D26-875A-2E1CBB405648}"/>
              </a:ext>
            </a:extLst>
          </p:cNvPr>
          <p:cNvGraphicFramePr>
            <a:graphicFrameLocks/>
          </p:cNvGraphicFramePr>
          <p:nvPr>
            <p:extLst>
              <p:ext uri="{D42A27DB-BD31-4B8C-83A1-F6EECF244321}">
                <p14:modId xmlns:p14="http://schemas.microsoft.com/office/powerpoint/2010/main" val="3574604338"/>
              </p:ext>
            </p:extLst>
          </p:nvPr>
        </p:nvGraphicFramePr>
        <p:xfrm>
          <a:off x="6096000" y="1253331"/>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E3793C3F-8009-5999-60AD-3A3295290F32}"/>
              </a:ext>
            </a:extLst>
          </p:cNvPr>
          <p:cNvSpPr txBox="1">
            <a:spLocks/>
          </p:cNvSpPr>
          <p:nvPr/>
        </p:nvSpPr>
        <p:spPr>
          <a:xfrm>
            <a:off x="6305939" y="5730746"/>
            <a:ext cx="5181600" cy="7589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15 metų, kurie pateko į tobulėjimo zoną – 13 metų ir kurie pateko į sveikatos rizikos zoną – 11metų.</a:t>
            </a:r>
            <a:endParaRPr lang="en-US" sz="1400" dirty="0"/>
          </a:p>
        </p:txBody>
      </p:sp>
    </p:spTree>
    <p:extLst>
      <p:ext uri="{BB962C8B-B14F-4D97-AF65-F5344CB8AC3E}">
        <p14:creationId xmlns:p14="http://schemas.microsoft.com/office/powerpoint/2010/main" val="2396746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DB7C1-496A-F9A5-E65E-BDFA5589DF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CF99A0-2255-F282-76D8-2105085DD23F}"/>
              </a:ext>
            </a:extLst>
          </p:cNvPr>
          <p:cNvSpPr>
            <a:spLocks noGrp="1"/>
          </p:cNvSpPr>
          <p:nvPr>
            <p:ph type="title"/>
          </p:nvPr>
        </p:nvSpPr>
        <p:spPr>
          <a:xfrm>
            <a:off x="689688" y="375064"/>
            <a:ext cx="10812624" cy="1325563"/>
          </a:xfrm>
        </p:spPr>
        <p:txBody>
          <a:bodyPr>
            <a:normAutofit/>
          </a:bodyPr>
          <a:lstStyle/>
          <a:p>
            <a:r>
              <a:rPr lang="lt-LT" sz="3200" dirty="0">
                <a:effectLst/>
                <a:latin typeface="+mn-lt"/>
                <a:ea typeface="Cambria" panose="02040503050406030204" pitchFamily="18" charset="0"/>
              </a:rPr>
              <a:t>Mokinio fizinio pajėgumo testas</a:t>
            </a:r>
            <a:r>
              <a:rPr lang="lt-LT" sz="3200" dirty="0">
                <a:effectLst/>
                <a:latin typeface="+mn-lt"/>
                <a:ea typeface="Times New Roman" panose="02020603050405020304" pitchFamily="18" charset="0"/>
              </a:rPr>
              <a:t> „Sėstis ir siekti“</a:t>
            </a:r>
            <a:endParaRPr lang="en-US" sz="3200" dirty="0">
              <a:latin typeface="+mn-lt"/>
            </a:endParaRPr>
          </a:p>
        </p:txBody>
      </p:sp>
      <p:sp>
        <p:nvSpPr>
          <p:cNvPr id="4" name="Content Placeholder 2">
            <a:extLst>
              <a:ext uri="{FF2B5EF4-FFF2-40B4-BE49-F238E27FC236}">
                <a16:creationId xmlns:a16="http://schemas.microsoft.com/office/drawing/2014/main" id="{0D398C32-B455-7CD2-6576-E6C11A540AFE}"/>
              </a:ext>
            </a:extLst>
          </p:cNvPr>
          <p:cNvSpPr txBox="1">
            <a:spLocks/>
          </p:cNvSpPr>
          <p:nvPr/>
        </p:nvSpPr>
        <p:spPr>
          <a:xfrm>
            <a:off x="808652" y="1937592"/>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a:t>
            </a:r>
            <a:r>
              <a:rPr lang="lt-LT" sz="2400" dirty="0">
                <a:effectLst/>
                <a:ea typeface="Cambria" panose="02040503050406030204" pitchFamily="18" charset="0"/>
              </a:rPr>
              <a:t> lankstumą.</a:t>
            </a:r>
          </a:p>
          <a:p>
            <a:pPr marL="0" indent="0" algn="just">
              <a:buFont typeface="Arial" panose="020B0604020202020204" pitchFamily="34" charset="0"/>
              <a:buNone/>
            </a:pPr>
            <a:r>
              <a:rPr lang="it-IT" sz="2400" dirty="0">
                <a:ea typeface="Times New Roman" panose="02020603050405020304" pitchFamily="18" charset="0"/>
              </a:rPr>
              <a:t>Užduotis – </a:t>
            </a:r>
            <a:r>
              <a:rPr lang="lt-LT" sz="2400" dirty="0">
                <a:effectLst/>
                <a:ea typeface="Times New Roman" panose="02020603050405020304" pitchFamily="18" charset="0"/>
              </a:rPr>
              <a:t>sėdint rankomis siekti kuo tolimesnio taško.</a:t>
            </a: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r>
              <a:rPr lang="lt-LT" sz="2400" i="1" dirty="0">
                <a:effectLst/>
                <a:ea typeface="Times New Roman" panose="02020603050405020304" pitchFamily="18" charset="0"/>
              </a:rPr>
              <a:t>Lankstumui ugdyti rekomenduojamos šios sporto šakos / sportinės veiklos: meninė gimnastika, dailusis čiuožimas, vaikams ir paaugliams adaptuota joga, pilatesas.</a:t>
            </a:r>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650912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42673-F26D-0A34-8553-68FC1AE21A25}"/>
              </a:ext>
            </a:extLst>
          </p:cNvPr>
          <p:cNvSpPr>
            <a:spLocks noGrp="1"/>
          </p:cNvSpPr>
          <p:nvPr>
            <p:ph type="title"/>
          </p:nvPr>
        </p:nvSpPr>
        <p:spPr>
          <a:xfrm>
            <a:off x="335901" y="365125"/>
            <a:ext cx="11653935" cy="922499"/>
          </a:xfrm>
        </p:spPr>
        <p:txBody>
          <a:bodyPr>
            <a:normAutofit/>
          </a:bodyPr>
          <a:lstStyle/>
          <a:p>
            <a:pPr algn="ctr"/>
            <a:r>
              <a:rPr lang="lt-LT" sz="3200" dirty="0"/>
              <a:t>Pagrindinio ir vidurinio ugdymo mokinių „sėstis ir siekti“ testo analizė</a:t>
            </a:r>
            <a:endParaRPr lang="en-US" sz="3200" dirty="0"/>
          </a:p>
        </p:txBody>
      </p:sp>
      <p:sp>
        <p:nvSpPr>
          <p:cNvPr id="3" name="Content Placeholder 2">
            <a:extLst>
              <a:ext uri="{FF2B5EF4-FFF2-40B4-BE49-F238E27FC236}">
                <a16:creationId xmlns:a16="http://schemas.microsoft.com/office/drawing/2014/main" id="{9E4D7BDC-498C-D016-7779-EE010C3E5310}"/>
              </a:ext>
            </a:extLst>
          </p:cNvPr>
          <p:cNvSpPr>
            <a:spLocks noGrp="1"/>
          </p:cNvSpPr>
          <p:nvPr>
            <p:ph sz="half" idx="1"/>
          </p:nvPr>
        </p:nvSpPr>
        <p:spPr>
          <a:xfrm>
            <a:off x="716902" y="5733920"/>
            <a:ext cx="5181600" cy="758955"/>
          </a:xfrm>
        </p:spPr>
        <p:txBody>
          <a:bodyPr>
            <a:normAutofit fontScale="92500"/>
          </a:bodyPr>
          <a:lstStyle/>
          <a:p>
            <a:pPr marL="0" indent="0">
              <a:buNone/>
            </a:pPr>
            <a:r>
              <a:rPr lang="lt-LT" sz="1400" dirty="0"/>
              <a:t>Didžiausia dalis mergaičių, kurios pagal šį testo įvertinimą pateko į sveikatai palankaus FP zoną, yra 11,13, 14,15 ir 17 metų, kurios pateko į tobulėjimo zoną – 12 metų ir kurios pateko į sveikatos rizikos zoną – 12</a:t>
            </a:r>
            <a:endParaRPr lang="en-US" sz="1400" dirty="0"/>
          </a:p>
        </p:txBody>
      </p:sp>
      <p:graphicFrame>
        <p:nvGraphicFramePr>
          <p:cNvPr id="5" name="Content Placeholder 4">
            <a:extLst>
              <a:ext uri="{FF2B5EF4-FFF2-40B4-BE49-F238E27FC236}">
                <a16:creationId xmlns:a16="http://schemas.microsoft.com/office/drawing/2014/main" id="{B027B847-3ABD-41F4-8C60-ACD418E07A1B}"/>
              </a:ext>
            </a:extLst>
          </p:cNvPr>
          <p:cNvGraphicFramePr>
            <a:graphicFrameLocks noGrp="1"/>
          </p:cNvGraphicFramePr>
          <p:nvPr>
            <p:ph sz="half" idx="2"/>
            <p:extLst>
              <p:ext uri="{D42A27DB-BD31-4B8C-83A1-F6EECF244321}">
                <p14:modId xmlns:p14="http://schemas.microsoft.com/office/powerpoint/2010/main" val="3590686042"/>
              </p:ext>
            </p:extLst>
          </p:nvPr>
        </p:nvGraphicFramePr>
        <p:xfrm>
          <a:off x="620486" y="1382582"/>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6B88A4DB-868B-49A3-AA62-9C78E5EB3E55}"/>
              </a:ext>
            </a:extLst>
          </p:cNvPr>
          <p:cNvGraphicFramePr>
            <a:graphicFrameLocks/>
          </p:cNvGraphicFramePr>
          <p:nvPr>
            <p:extLst>
              <p:ext uri="{D42A27DB-BD31-4B8C-83A1-F6EECF244321}">
                <p14:modId xmlns:p14="http://schemas.microsoft.com/office/powerpoint/2010/main" val="2630266111"/>
              </p:ext>
            </p:extLst>
          </p:nvPr>
        </p:nvGraphicFramePr>
        <p:xfrm>
          <a:off x="6293498" y="1382582"/>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394FEC20-4EE6-B1DD-AE59-BF43A7217054}"/>
              </a:ext>
            </a:extLst>
          </p:cNvPr>
          <p:cNvSpPr txBox="1">
            <a:spLocks/>
          </p:cNvSpPr>
          <p:nvPr/>
        </p:nvSpPr>
        <p:spPr>
          <a:xfrm>
            <a:off x="6455229" y="5659276"/>
            <a:ext cx="5181600" cy="8335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11, 13, 14, 16 ir 17  metų, kurie pateko į tobulėjimo zoną – 15 metų ir kurie  pateko į sveikatos rizikos zoną - 12 metų.</a:t>
            </a:r>
            <a:endParaRPr lang="en-US" sz="1400" dirty="0"/>
          </a:p>
        </p:txBody>
      </p:sp>
    </p:spTree>
    <p:extLst>
      <p:ext uri="{BB962C8B-B14F-4D97-AF65-F5344CB8AC3E}">
        <p14:creationId xmlns:p14="http://schemas.microsoft.com/office/powerpoint/2010/main" val="3473140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778CB-DAD0-1AB3-281C-03EDA59F0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EDB99A-5EB9-F798-F25E-0BE3EEC84E13}"/>
              </a:ext>
            </a:extLst>
          </p:cNvPr>
          <p:cNvSpPr>
            <a:spLocks noGrp="1"/>
          </p:cNvSpPr>
          <p:nvPr>
            <p:ph type="title"/>
          </p:nvPr>
        </p:nvSpPr>
        <p:spPr>
          <a:xfrm>
            <a:off x="541176" y="365125"/>
            <a:ext cx="10812624" cy="1325563"/>
          </a:xfrm>
        </p:spPr>
        <p:txBody>
          <a:bodyPr>
            <a:normAutofit/>
          </a:bodyPr>
          <a:lstStyle/>
          <a:p>
            <a:r>
              <a:rPr lang="lt-LT" sz="3200" dirty="0">
                <a:effectLst/>
                <a:latin typeface="+mn-lt"/>
                <a:ea typeface="Cambria" panose="02040503050406030204" pitchFamily="18" charset="0"/>
              </a:rPr>
              <a:t>Mokinio fizinio pajėgumo testas</a:t>
            </a:r>
            <a:r>
              <a:rPr lang="lt-LT" sz="3200" dirty="0">
                <a:effectLst/>
                <a:latin typeface="+mn-lt"/>
                <a:ea typeface="Times New Roman" panose="02020603050405020304" pitchFamily="18" charset="0"/>
              </a:rPr>
              <a:t> „Šuolis į tolį iš vietos“</a:t>
            </a:r>
            <a:endParaRPr lang="en-US" sz="3200" dirty="0">
              <a:latin typeface="+mn-lt"/>
            </a:endParaRPr>
          </a:p>
        </p:txBody>
      </p:sp>
      <p:sp>
        <p:nvSpPr>
          <p:cNvPr id="4" name="Content Placeholder 2">
            <a:extLst>
              <a:ext uri="{FF2B5EF4-FFF2-40B4-BE49-F238E27FC236}">
                <a16:creationId xmlns:a16="http://schemas.microsoft.com/office/drawing/2014/main" id="{0984DBA7-0C2A-3A38-2BCC-6D9EDE82023B}"/>
              </a:ext>
            </a:extLst>
          </p:cNvPr>
          <p:cNvSpPr txBox="1">
            <a:spLocks/>
          </p:cNvSpPr>
          <p:nvPr/>
        </p:nvSpPr>
        <p:spPr>
          <a:xfrm>
            <a:off x="772885" y="1937592"/>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a:t>
            </a:r>
            <a:r>
              <a:rPr lang="lt-LT" sz="2400" dirty="0">
                <a:effectLst/>
                <a:ea typeface="Cambria" panose="02040503050406030204" pitchFamily="18" charset="0"/>
              </a:rPr>
              <a:t> raumenų jėgą.</a:t>
            </a:r>
          </a:p>
          <a:p>
            <a:pPr marL="0" indent="0" algn="just">
              <a:buFont typeface="Arial" panose="020B0604020202020204" pitchFamily="34" charset="0"/>
              <a:buNone/>
            </a:pPr>
            <a:r>
              <a:rPr lang="it-IT" sz="2400" dirty="0">
                <a:ea typeface="Times New Roman" panose="02020603050405020304" pitchFamily="18" charset="0"/>
              </a:rPr>
              <a:t>Užduotis – </a:t>
            </a:r>
            <a:r>
              <a:rPr lang="it-IT" sz="2400" dirty="0">
                <a:effectLst/>
                <a:ea typeface="Times New Roman" panose="02020603050405020304" pitchFamily="18" charset="0"/>
              </a:rPr>
              <a:t>nušokti kuo toliau iš vietos, atsispiriant abiem kojomis.</a:t>
            </a:r>
            <a:endParaRPr lang="lt-LT" sz="2400" dirty="0">
              <a:effectLst/>
              <a:ea typeface="Times New Roman" panose="02020603050405020304" pitchFamily="18" charset="0"/>
            </a:endParaRP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Kojų raumenų jėgai ugdyti rekomenduojamos šios sporto šakos / sportinės veiklos: kovos menai, futbolas, sportinė gimnastika, sportiniai šokiai, gatvės šokiai, dailusis čiuožimas, ledo ritulys, žolės riedulys, slidinėjimas, vandens slidės, šuoliai ant batuto.</a:t>
            </a:r>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20029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F6462-FAD8-8D0B-1A71-8D681F452F37}"/>
              </a:ext>
            </a:extLst>
          </p:cNvPr>
          <p:cNvSpPr>
            <a:spLocks noGrp="1"/>
          </p:cNvSpPr>
          <p:nvPr>
            <p:ph type="title"/>
          </p:nvPr>
        </p:nvSpPr>
        <p:spPr>
          <a:xfrm>
            <a:off x="186611" y="365126"/>
            <a:ext cx="12005389" cy="717225"/>
          </a:xfrm>
        </p:spPr>
        <p:txBody>
          <a:bodyPr>
            <a:normAutofit fontScale="90000"/>
          </a:bodyPr>
          <a:lstStyle/>
          <a:p>
            <a:pPr algn="ctr"/>
            <a:r>
              <a:rPr lang="lt-LT" sz="3200" dirty="0"/>
              <a:t>Pagrindinio ir vidurinio ugdymo mokinių „šuolio į tolį iš vietos“ testo analizė</a:t>
            </a:r>
            <a:endParaRPr lang="en-US" sz="3200" dirty="0"/>
          </a:p>
        </p:txBody>
      </p:sp>
      <p:sp>
        <p:nvSpPr>
          <p:cNvPr id="3" name="Content Placeholder 2">
            <a:extLst>
              <a:ext uri="{FF2B5EF4-FFF2-40B4-BE49-F238E27FC236}">
                <a16:creationId xmlns:a16="http://schemas.microsoft.com/office/drawing/2014/main" id="{AB5611CB-4DD3-79F0-BFF8-47AB14157719}"/>
              </a:ext>
            </a:extLst>
          </p:cNvPr>
          <p:cNvSpPr>
            <a:spLocks noGrp="1"/>
          </p:cNvSpPr>
          <p:nvPr>
            <p:ph sz="half" idx="1"/>
          </p:nvPr>
        </p:nvSpPr>
        <p:spPr>
          <a:xfrm>
            <a:off x="623595" y="5760163"/>
            <a:ext cx="5181600" cy="833599"/>
          </a:xfrm>
        </p:spPr>
        <p:txBody>
          <a:bodyPr>
            <a:normAutofit lnSpcReduction="10000"/>
          </a:bodyPr>
          <a:lstStyle/>
          <a:p>
            <a:pPr marL="0" indent="0">
              <a:buNone/>
            </a:pPr>
            <a:r>
              <a:rPr lang="lt-LT" sz="1400" dirty="0"/>
              <a:t>Didžiausia dalis mergaičių, kurios pagal šį testo įvertinimą pateko į sveikatai palankaus FP zoną, yra 14 ir 17 metų, kurios pateko į tobulėjimo zoną – 11 metų ir kurios pateko į sveikatos rizikos zoną – 16  metų.</a:t>
            </a:r>
            <a:endParaRPr lang="en-US" sz="1400" dirty="0"/>
          </a:p>
        </p:txBody>
      </p:sp>
      <p:graphicFrame>
        <p:nvGraphicFramePr>
          <p:cNvPr id="5" name="Content Placeholder 4">
            <a:extLst>
              <a:ext uri="{FF2B5EF4-FFF2-40B4-BE49-F238E27FC236}">
                <a16:creationId xmlns:a16="http://schemas.microsoft.com/office/drawing/2014/main" id="{C3FB6C56-59A2-45F3-B4FE-F440B413BC58}"/>
              </a:ext>
            </a:extLst>
          </p:cNvPr>
          <p:cNvGraphicFramePr>
            <a:graphicFrameLocks noGrp="1"/>
          </p:cNvGraphicFramePr>
          <p:nvPr>
            <p:ph sz="half" idx="2"/>
            <p:extLst>
              <p:ext uri="{D42A27DB-BD31-4B8C-83A1-F6EECF244321}">
                <p14:modId xmlns:p14="http://schemas.microsoft.com/office/powerpoint/2010/main" val="612236316"/>
              </p:ext>
            </p:extLst>
          </p:nvPr>
        </p:nvGraphicFramePr>
        <p:xfrm>
          <a:off x="483635" y="1253331"/>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ABD76E2E-FC53-4B51-9477-F0763501E119}"/>
              </a:ext>
            </a:extLst>
          </p:cNvPr>
          <p:cNvGraphicFramePr>
            <a:graphicFrameLocks/>
          </p:cNvGraphicFramePr>
          <p:nvPr>
            <p:extLst>
              <p:ext uri="{D42A27DB-BD31-4B8C-83A1-F6EECF244321}">
                <p14:modId xmlns:p14="http://schemas.microsoft.com/office/powerpoint/2010/main" val="3712826098"/>
              </p:ext>
            </p:extLst>
          </p:nvPr>
        </p:nvGraphicFramePr>
        <p:xfrm>
          <a:off x="6284167" y="1253331"/>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DD5D25D7-3264-A103-1231-8164EDD6BBCF}"/>
              </a:ext>
            </a:extLst>
          </p:cNvPr>
          <p:cNvSpPr txBox="1">
            <a:spLocks/>
          </p:cNvSpPr>
          <p:nvPr/>
        </p:nvSpPr>
        <p:spPr>
          <a:xfrm>
            <a:off x="6526765" y="5679168"/>
            <a:ext cx="5181600" cy="712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13 metų, kurie pateko į tobulėjimo zoną – 14 metų ir kurie pateko į sveikatos rizikos zoną – 17 metų.</a:t>
            </a:r>
            <a:endParaRPr lang="en-US" sz="1400" dirty="0"/>
          </a:p>
        </p:txBody>
      </p:sp>
    </p:spTree>
    <p:extLst>
      <p:ext uri="{BB962C8B-B14F-4D97-AF65-F5344CB8AC3E}">
        <p14:creationId xmlns:p14="http://schemas.microsoft.com/office/powerpoint/2010/main" val="323276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C4E88-408D-0222-24C8-54FACAC20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70553B-272D-794F-3FD2-CFC4819F6959}"/>
              </a:ext>
            </a:extLst>
          </p:cNvPr>
          <p:cNvSpPr>
            <a:spLocks noGrp="1"/>
          </p:cNvSpPr>
          <p:nvPr>
            <p:ph type="title"/>
          </p:nvPr>
        </p:nvSpPr>
        <p:spPr>
          <a:xfrm>
            <a:off x="569980" y="365125"/>
            <a:ext cx="11467321" cy="1325563"/>
          </a:xfrm>
        </p:spPr>
        <p:txBody>
          <a:bodyPr>
            <a:normAutofit/>
          </a:bodyPr>
          <a:lstStyle/>
          <a:p>
            <a:pPr algn="ctr"/>
            <a:r>
              <a:rPr lang="lt-LT" sz="3200" dirty="0">
                <a:effectLst/>
                <a:latin typeface="+mn-lt"/>
                <a:ea typeface="Cambria" panose="02040503050406030204" pitchFamily="18" charset="0"/>
              </a:rPr>
              <a:t>Mokinio fizinio pajėgumo testas</a:t>
            </a:r>
            <a:r>
              <a:rPr lang="lt-LT" sz="3200" dirty="0">
                <a:effectLst/>
                <a:latin typeface="+mn-lt"/>
                <a:ea typeface="Times New Roman" panose="02020603050405020304" pitchFamily="18" charset="0"/>
              </a:rPr>
              <a:t> „Kybojimas sulenktomis rankomis“</a:t>
            </a:r>
            <a:endParaRPr lang="en-US" sz="3200" dirty="0">
              <a:latin typeface="+mn-lt"/>
            </a:endParaRPr>
          </a:p>
        </p:txBody>
      </p:sp>
      <p:sp>
        <p:nvSpPr>
          <p:cNvPr id="4" name="Content Placeholder 2">
            <a:extLst>
              <a:ext uri="{FF2B5EF4-FFF2-40B4-BE49-F238E27FC236}">
                <a16:creationId xmlns:a16="http://schemas.microsoft.com/office/drawing/2014/main" id="{1D2274E0-0A53-A148-E4D5-D035C1ECA211}"/>
              </a:ext>
            </a:extLst>
          </p:cNvPr>
          <p:cNvSpPr txBox="1">
            <a:spLocks/>
          </p:cNvSpPr>
          <p:nvPr/>
        </p:nvSpPr>
        <p:spPr>
          <a:xfrm>
            <a:off x="772885" y="1937592"/>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a:t>
            </a:r>
            <a:r>
              <a:rPr lang="lt-LT" sz="2400" dirty="0">
                <a:effectLst/>
                <a:ea typeface="Cambria" panose="02040503050406030204" pitchFamily="18" charset="0"/>
              </a:rPr>
              <a:t> raumenų ištvermę.</a:t>
            </a:r>
          </a:p>
          <a:p>
            <a:pPr marL="0" indent="0" algn="just">
              <a:buFont typeface="Arial" panose="020B0604020202020204" pitchFamily="34" charset="0"/>
              <a:buNone/>
            </a:pPr>
            <a:r>
              <a:rPr lang="it-IT" sz="2400" dirty="0">
                <a:ea typeface="Times New Roman" panose="02020603050405020304" pitchFamily="18" charset="0"/>
              </a:rPr>
              <a:t>Užduotis – </a:t>
            </a:r>
            <a:r>
              <a:rPr lang="pl-PL" sz="2400" dirty="0">
                <a:effectLst/>
                <a:ea typeface="Times New Roman" panose="02020603050405020304" pitchFamily="18" charset="0"/>
              </a:rPr>
              <a:t>kuo ilgiau kyboti ant skersinio sulenktomis rankomis</a:t>
            </a:r>
            <a:r>
              <a:rPr lang="lt-LT" sz="2400" dirty="0">
                <a:effectLst/>
                <a:ea typeface="Times New Roman" panose="02020603050405020304" pitchFamily="18" charset="0"/>
              </a:rPr>
              <a:t>.</a:t>
            </a: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latin typeface="Times New Roman" panose="02020603050405020304" pitchFamily="18" charset="0"/>
              <a:ea typeface="Times New Roman" panose="02020603050405020304" pitchFamily="18" charset="0"/>
            </a:endParaRPr>
          </a:p>
          <a:p>
            <a:pPr marL="0" indent="0">
              <a:buNone/>
            </a:pPr>
            <a:endParaRPr lang="lt-LT" sz="2400" i="1" dirty="0">
              <a:latin typeface="Times New Roman" panose="02020603050405020304" pitchFamily="18" charset="0"/>
              <a:ea typeface="Times New Roman" panose="02020603050405020304" pitchFamily="18" charset="0"/>
            </a:endParaRPr>
          </a:p>
          <a:p>
            <a:pPr marL="0" indent="0">
              <a:buNone/>
            </a:pPr>
            <a:endParaRPr lang="lt-LT" sz="2400" i="1" dirty="0">
              <a:effectLst/>
              <a:latin typeface="Times New Roman" panose="02020603050405020304" pitchFamily="18" charset="0"/>
              <a:ea typeface="Times New Roman" panose="02020603050405020304" pitchFamily="18" charset="0"/>
            </a:endParaRPr>
          </a:p>
          <a:p>
            <a:pPr marL="0" indent="0">
              <a:buNone/>
            </a:pPr>
            <a:endParaRPr lang="lt-LT" sz="2400" i="1" dirty="0">
              <a:latin typeface="Times New Roman" panose="02020603050405020304" pitchFamily="18" charset="0"/>
              <a:ea typeface="Times New Roman" panose="02020603050405020304" pitchFamily="18" charset="0"/>
            </a:endParaRPr>
          </a:p>
          <a:p>
            <a:pPr marL="0" indent="0">
              <a:buNone/>
            </a:pPr>
            <a:r>
              <a:rPr lang="lt-LT" sz="2400" i="1" dirty="0">
                <a:effectLst/>
                <a:latin typeface="Times New Roman" panose="02020603050405020304" pitchFamily="18" charset="0"/>
                <a:ea typeface="Times New Roman" panose="02020603050405020304" pitchFamily="18" charset="0"/>
              </a:rPr>
              <a:t>Raumenų ištvermei ugdyti rekomenduojamos šios sporto šakos: sportinė gimnastika, baidarių ir kanojų irklavimas, imtynės, plaukimas, šiuolaikinė penkiakovė, tenisas, stalo tenisas, tinklinis, rankinis, šaudymas, virvės traukimas, šaudymas iš lanko, fechtavimasis, boksas.</a:t>
            </a:r>
            <a:endParaRPr lang="en-US" sz="2400" i="1" dirty="0">
              <a:effectLst/>
              <a:latin typeface="Times New Roman" panose="02020603050405020304" pitchFamily="18" charset="0"/>
              <a:ea typeface="Times New Roman" panose="02020603050405020304" pitchFamily="18" charset="0"/>
            </a:endParaRPr>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69683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CABD-D8FD-BF27-8555-AEF69221154B}"/>
              </a:ext>
            </a:extLst>
          </p:cNvPr>
          <p:cNvSpPr>
            <a:spLocks noGrp="1"/>
          </p:cNvSpPr>
          <p:nvPr>
            <p:ph type="title"/>
          </p:nvPr>
        </p:nvSpPr>
        <p:spPr>
          <a:xfrm>
            <a:off x="186612" y="365125"/>
            <a:ext cx="11420670" cy="614589"/>
          </a:xfrm>
        </p:spPr>
        <p:txBody>
          <a:bodyPr>
            <a:normAutofit fontScale="90000"/>
          </a:bodyPr>
          <a:lstStyle/>
          <a:p>
            <a:pPr algn="ctr"/>
            <a:r>
              <a:rPr lang="lt-LT" sz="3200" dirty="0"/>
              <a:t>Pagrindinio ir vidurinio ugdymo mokinių „kybojimo sulenktomis rankomis“ testo analizė</a:t>
            </a:r>
            <a:endParaRPr lang="en-US" sz="3200" dirty="0"/>
          </a:p>
        </p:txBody>
      </p:sp>
      <p:sp>
        <p:nvSpPr>
          <p:cNvPr id="3" name="Content Placeholder 2">
            <a:extLst>
              <a:ext uri="{FF2B5EF4-FFF2-40B4-BE49-F238E27FC236}">
                <a16:creationId xmlns:a16="http://schemas.microsoft.com/office/drawing/2014/main" id="{BC817B69-B695-644B-7868-0BDC670B49BC}"/>
              </a:ext>
            </a:extLst>
          </p:cNvPr>
          <p:cNvSpPr>
            <a:spLocks noGrp="1"/>
          </p:cNvSpPr>
          <p:nvPr>
            <p:ph sz="half" idx="1"/>
          </p:nvPr>
        </p:nvSpPr>
        <p:spPr>
          <a:xfrm>
            <a:off x="623596" y="5736836"/>
            <a:ext cx="5181600" cy="880253"/>
          </a:xfrm>
        </p:spPr>
        <p:txBody>
          <a:bodyPr>
            <a:normAutofit/>
          </a:bodyPr>
          <a:lstStyle/>
          <a:p>
            <a:pPr marL="0" indent="0">
              <a:buNone/>
            </a:pPr>
            <a:r>
              <a:rPr lang="lt-LT" sz="1400" dirty="0"/>
              <a:t>Didžiausia dalis mergaičių, kurios pagal šį testo įvertinimą pateko į sveikatai palankaus FP zoną, yra 14 ir 17 metų, kurios pateko į tobulėjimo zoną – 13 ir 15 metų ir kurios pateko į sveikatos rizikos zoną – 13  metų.</a:t>
            </a:r>
            <a:endParaRPr lang="en-US" sz="1400" dirty="0"/>
          </a:p>
        </p:txBody>
      </p:sp>
      <p:graphicFrame>
        <p:nvGraphicFramePr>
          <p:cNvPr id="5" name="Content Placeholder 4">
            <a:extLst>
              <a:ext uri="{FF2B5EF4-FFF2-40B4-BE49-F238E27FC236}">
                <a16:creationId xmlns:a16="http://schemas.microsoft.com/office/drawing/2014/main" id="{34D4A3FB-B11A-4972-B7BB-99C5B23ABDF5}"/>
              </a:ext>
            </a:extLst>
          </p:cNvPr>
          <p:cNvGraphicFramePr>
            <a:graphicFrameLocks noGrp="1"/>
          </p:cNvGraphicFramePr>
          <p:nvPr>
            <p:ph sz="half" idx="2"/>
            <p:extLst>
              <p:ext uri="{D42A27DB-BD31-4B8C-83A1-F6EECF244321}">
                <p14:modId xmlns:p14="http://schemas.microsoft.com/office/powerpoint/2010/main" val="2210816992"/>
              </p:ext>
            </p:extLst>
          </p:nvPr>
        </p:nvGraphicFramePr>
        <p:xfrm>
          <a:off x="715347" y="1182606"/>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5A227193-7977-437A-B5F1-BF3A560DE39A}"/>
              </a:ext>
            </a:extLst>
          </p:cNvPr>
          <p:cNvGraphicFramePr>
            <a:graphicFrameLocks/>
          </p:cNvGraphicFramePr>
          <p:nvPr>
            <p:extLst>
              <p:ext uri="{D42A27DB-BD31-4B8C-83A1-F6EECF244321}">
                <p14:modId xmlns:p14="http://schemas.microsoft.com/office/powerpoint/2010/main" val="2300218248"/>
              </p:ext>
            </p:extLst>
          </p:nvPr>
        </p:nvGraphicFramePr>
        <p:xfrm>
          <a:off x="6295053" y="1182606"/>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B453F6DE-4FE4-7335-030C-5CD808FAD5BE}"/>
              </a:ext>
            </a:extLst>
          </p:cNvPr>
          <p:cNvSpPr txBox="1">
            <a:spLocks/>
          </p:cNvSpPr>
          <p:nvPr/>
        </p:nvSpPr>
        <p:spPr>
          <a:xfrm>
            <a:off x="6613849" y="5724590"/>
            <a:ext cx="5181600" cy="7682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16 metų, kurie pateko į tobulėjimo zoną – 15 metų ir kurie pateko į sveikatos rizikos zoną – 11 metų.</a:t>
            </a:r>
            <a:endParaRPr lang="en-US" sz="1400" dirty="0"/>
          </a:p>
        </p:txBody>
      </p:sp>
    </p:spTree>
    <p:extLst>
      <p:ext uri="{BB962C8B-B14F-4D97-AF65-F5344CB8AC3E}">
        <p14:creationId xmlns:p14="http://schemas.microsoft.com/office/powerpoint/2010/main" val="2020681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57E0E-8DE7-FBC1-19EB-05BC564E33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F863C0-271D-186E-946A-84DB32A7A2EB}"/>
              </a:ext>
            </a:extLst>
          </p:cNvPr>
          <p:cNvSpPr>
            <a:spLocks noGrp="1"/>
          </p:cNvSpPr>
          <p:nvPr>
            <p:ph type="title"/>
          </p:nvPr>
        </p:nvSpPr>
        <p:spPr>
          <a:xfrm>
            <a:off x="724679" y="385003"/>
            <a:ext cx="11467321" cy="1325563"/>
          </a:xfrm>
        </p:spPr>
        <p:txBody>
          <a:bodyPr>
            <a:normAutofit/>
          </a:bodyPr>
          <a:lstStyle/>
          <a:p>
            <a:r>
              <a:rPr lang="lt-LT" sz="3200" dirty="0">
                <a:effectLst/>
                <a:latin typeface="+mn-lt"/>
                <a:ea typeface="Cambria" panose="02040503050406030204" pitchFamily="18" charset="0"/>
              </a:rPr>
              <a:t>Mokinio fizinio pajėgumo testas</a:t>
            </a:r>
            <a:r>
              <a:rPr lang="lt-LT" sz="3200" dirty="0">
                <a:effectLst/>
                <a:latin typeface="+mn-lt"/>
                <a:ea typeface="Times New Roman" panose="02020603050405020304" pitchFamily="18" charset="0"/>
              </a:rPr>
              <a:t> „</a:t>
            </a:r>
            <a:r>
              <a:rPr lang="pl-PL" sz="3200" dirty="0">
                <a:effectLst/>
                <a:latin typeface="+mn-lt"/>
                <a:ea typeface="Times New Roman" panose="02020603050405020304" pitchFamily="18" charset="0"/>
              </a:rPr>
              <a:t>10 x 5 m bėgimas šaudykle</a:t>
            </a:r>
            <a:r>
              <a:rPr lang="lt-LT" sz="3200" dirty="0">
                <a:effectLst/>
                <a:latin typeface="+mn-lt"/>
                <a:ea typeface="Times New Roman" panose="02020603050405020304" pitchFamily="18" charset="0"/>
              </a:rPr>
              <a:t>“</a:t>
            </a:r>
            <a:endParaRPr lang="en-US" sz="3200" dirty="0">
              <a:latin typeface="+mn-lt"/>
            </a:endParaRPr>
          </a:p>
        </p:txBody>
      </p:sp>
      <p:sp>
        <p:nvSpPr>
          <p:cNvPr id="4" name="Content Placeholder 2">
            <a:extLst>
              <a:ext uri="{FF2B5EF4-FFF2-40B4-BE49-F238E27FC236}">
                <a16:creationId xmlns:a16="http://schemas.microsoft.com/office/drawing/2014/main" id="{B5AA97A5-1355-7F91-0E2B-D16C14556A94}"/>
              </a:ext>
            </a:extLst>
          </p:cNvPr>
          <p:cNvSpPr txBox="1">
            <a:spLocks/>
          </p:cNvSpPr>
          <p:nvPr/>
        </p:nvSpPr>
        <p:spPr>
          <a:xfrm>
            <a:off x="772885" y="19375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a:t>
            </a:r>
            <a:r>
              <a:rPr lang="lt-LT" sz="2400" dirty="0">
                <a:effectLst/>
                <a:ea typeface="Cambria" panose="02040503050406030204" pitchFamily="18" charset="0"/>
              </a:rPr>
              <a:t> greitumą, vikrumą.</a:t>
            </a:r>
          </a:p>
          <a:p>
            <a:pPr marL="0" indent="0" algn="just">
              <a:buFont typeface="Arial" panose="020B0604020202020204" pitchFamily="34" charset="0"/>
              <a:buNone/>
            </a:pPr>
            <a:r>
              <a:rPr lang="it-IT" sz="2400" dirty="0">
                <a:ea typeface="Times New Roman" panose="02020603050405020304" pitchFamily="18" charset="0"/>
              </a:rPr>
              <a:t>Užduotis – </a:t>
            </a:r>
            <a:r>
              <a:rPr lang="pl-PL" sz="2400" dirty="0">
                <a:effectLst/>
                <a:ea typeface="Times New Roman" panose="02020603050405020304" pitchFamily="18" charset="0"/>
              </a:rPr>
              <a:t>bėgti maksimaliu greičiu pirmyn ir atgal darant posūkius. </a:t>
            </a:r>
            <a:endParaRPr lang="lt-LT" sz="2400" dirty="0">
              <a:effectLst/>
              <a:ea typeface="Times New Roman" panose="02020603050405020304" pitchFamily="18" charset="0"/>
            </a:endParaRP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Greitumui, vikrumui ugdyti rekomenduojamos šios sporto šakos: futbolas, rankinis, krepšinis, tenisas, lengvoji atletika, orientavimosi sportas, biatlonas, beisbolas, regbis, greitasis čiuožimas, šiuolaikinė penkiakovė.</a:t>
            </a:r>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22745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52CCD-E01A-B99A-158A-4FC726A476C2}"/>
              </a:ext>
            </a:extLst>
          </p:cNvPr>
          <p:cNvSpPr>
            <a:spLocks noGrp="1"/>
          </p:cNvSpPr>
          <p:nvPr>
            <p:ph idx="1"/>
          </p:nvPr>
        </p:nvSpPr>
        <p:spPr>
          <a:xfrm>
            <a:off x="481781" y="2435226"/>
            <a:ext cx="11415252" cy="701265"/>
          </a:xfrm>
        </p:spPr>
        <p:txBody>
          <a:bodyPr>
            <a:normAutofit/>
          </a:bodyPr>
          <a:lstStyle/>
          <a:p>
            <a:pPr marL="0" indent="0">
              <a:buNone/>
            </a:pPr>
            <a:r>
              <a:rPr lang="lt-LT" sz="2400" i="1" dirty="0">
                <a:effectLst/>
                <a:ea typeface="Times New Roman" panose="02020603050405020304" pitchFamily="18" charset="0"/>
                <a:hlinkClick r:id="rId2">
                  <a:extLst>
                    <a:ext uri="{A12FA001-AC4F-418D-AE19-62706E023703}">
                      <ahyp:hlinkClr xmlns:ahyp="http://schemas.microsoft.com/office/drawing/2018/hyperlinkcolor" val="tx"/>
                    </a:ext>
                  </a:extLst>
                </a:hlinkClick>
              </a:rPr>
              <a:t>Mokinio fizinio pajėgumo testas – užduotis, skirta nustatyti mokinio fizinio pajėgumo lygį.</a:t>
            </a:r>
            <a:endParaRPr lang="lt-LT" sz="2400" i="1" dirty="0">
              <a:effectLst/>
              <a:ea typeface="Times New Roman" panose="02020603050405020304" pitchFamily="18" charset="0"/>
            </a:endParaRPr>
          </a:p>
          <a:p>
            <a:pPr marL="0" indent="0">
              <a:buNone/>
            </a:pPr>
            <a:endParaRPr lang="lt-LT" sz="2400" dirty="0">
              <a:ea typeface="Times New Roman" panose="02020603050405020304" pitchFamily="18" charset="0"/>
            </a:endParaRPr>
          </a:p>
          <a:p>
            <a:pPr marL="0" indent="0">
              <a:buNone/>
            </a:pPr>
            <a:endParaRPr lang="lt-LT" sz="1600" dirty="0">
              <a:hlinkClick r:id="rId2"/>
            </a:endParaRPr>
          </a:p>
          <a:p>
            <a:pPr marL="0" indent="0">
              <a:buNone/>
            </a:pPr>
            <a:endParaRPr lang="lt-LT" sz="1600" dirty="0">
              <a:hlinkClick r:id="rId2"/>
            </a:endParaRPr>
          </a:p>
          <a:p>
            <a:pPr marL="0" indent="0">
              <a:buNone/>
            </a:pPr>
            <a:endParaRPr lang="lt-LT" sz="1600" dirty="0">
              <a:hlinkClick r:id="rId2"/>
            </a:endParaRPr>
          </a:p>
          <a:p>
            <a:pPr marL="0" indent="0">
              <a:buNone/>
            </a:pPr>
            <a:endParaRPr lang="lt-LT" sz="1600" dirty="0">
              <a:hlinkClick r:id="rId2"/>
            </a:endParaRPr>
          </a:p>
          <a:p>
            <a:pPr marL="0" indent="0">
              <a:buNone/>
            </a:pPr>
            <a:endParaRPr lang="lt-LT" sz="1600" dirty="0">
              <a:hlinkClick r:id="rId2"/>
            </a:endParaRPr>
          </a:p>
          <a:p>
            <a:pPr marL="0" indent="0">
              <a:buNone/>
            </a:pPr>
            <a:endParaRPr lang="lt-LT" sz="1600" dirty="0">
              <a:hlinkClick r:id="rId2"/>
            </a:endParaRPr>
          </a:p>
          <a:p>
            <a:pPr marL="0" indent="0">
              <a:buNone/>
            </a:pPr>
            <a:endParaRPr lang="lt-LT" sz="1600" dirty="0">
              <a:hlinkClick r:id="rId2"/>
            </a:endParaRPr>
          </a:p>
          <a:p>
            <a:pPr marL="0" indent="0">
              <a:buNone/>
            </a:pPr>
            <a:endParaRPr lang="en-US" sz="2400" dirty="0"/>
          </a:p>
        </p:txBody>
      </p:sp>
    </p:spTree>
    <p:extLst>
      <p:ext uri="{BB962C8B-B14F-4D97-AF65-F5344CB8AC3E}">
        <p14:creationId xmlns:p14="http://schemas.microsoft.com/office/powerpoint/2010/main" val="1737739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9748-12FC-7C2B-A437-90F40DC82475}"/>
              </a:ext>
            </a:extLst>
          </p:cNvPr>
          <p:cNvSpPr>
            <a:spLocks noGrp="1"/>
          </p:cNvSpPr>
          <p:nvPr>
            <p:ph type="title"/>
          </p:nvPr>
        </p:nvSpPr>
        <p:spPr>
          <a:xfrm>
            <a:off x="625151" y="383787"/>
            <a:ext cx="11010122" cy="801201"/>
          </a:xfrm>
        </p:spPr>
        <p:txBody>
          <a:bodyPr>
            <a:normAutofit fontScale="90000"/>
          </a:bodyPr>
          <a:lstStyle/>
          <a:p>
            <a:pPr algn="ctr"/>
            <a:r>
              <a:rPr lang="lt-LT" sz="3200" dirty="0"/>
              <a:t>Pagrindinio ir vidurinio ugdymo mokinių bėgimo šaudykle </a:t>
            </a:r>
            <a:r>
              <a:rPr lang="en-US" sz="3200" dirty="0"/>
              <a:t>“10x5 m” </a:t>
            </a:r>
            <a:r>
              <a:rPr lang="lt-LT" sz="3200" dirty="0"/>
              <a:t>test</a:t>
            </a:r>
            <a:r>
              <a:rPr lang="en-US" sz="3200" dirty="0"/>
              <a:t>o</a:t>
            </a:r>
            <a:r>
              <a:rPr lang="lt-LT" sz="3200" dirty="0"/>
              <a:t> analizė</a:t>
            </a:r>
            <a:endParaRPr lang="en-US" sz="3200" dirty="0"/>
          </a:p>
        </p:txBody>
      </p:sp>
      <p:sp>
        <p:nvSpPr>
          <p:cNvPr id="3" name="Content Placeholder 2">
            <a:extLst>
              <a:ext uri="{FF2B5EF4-FFF2-40B4-BE49-F238E27FC236}">
                <a16:creationId xmlns:a16="http://schemas.microsoft.com/office/drawing/2014/main" id="{8C5B2CF2-41F3-35EC-84EF-4F5170AC9CBE}"/>
              </a:ext>
            </a:extLst>
          </p:cNvPr>
          <p:cNvSpPr>
            <a:spLocks noGrp="1"/>
          </p:cNvSpPr>
          <p:nvPr>
            <p:ph sz="half" idx="1"/>
          </p:nvPr>
        </p:nvSpPr>
        <p:spPr>
          <a:xfrm>
            <a:off x="436984" y="5776362"/>
            <a:ext cx="5181600" cy="801201"/>
          </a:xfrm>
        </p:spPr>
        <p:txBody>
          <a:bodyPr>
            <a:normAutofit lnSpcReduction="10000"/>
          </a:bodyPr>
          <a:lstStyle/>
          <a:p>
            <a:pPr marL="0" indent="0">
              <a:buNone/>
            </a:pPr>
            <a:r>
              <a:rPr lang="lt-LT" sz="1400" dirty="0"/>
              <a:t>Didžiausia dalis mergaičių, kurios pagal šį testo įvertinimą pateko į sveikatai palankaus FP zoną, yra 14 ir 17 metų, kurios pateko į tobulėjimo zoną – 13 ir 15 metų ir kurios pateko  į sveikatos rizikos zoną - 11 ir 16 metų.</a:t>
            </a:r>
            <a:endParaRPr lang="en-US" sz="1400" dirty="0"/>
          </a:p>
        </p:txBody>
      </p:sp>
      <p:graphicFrame>
        <p:nvGraphicFramePr>
          <p:cNvPr id="5" name="Content Placeholder 4">
            <a:extLst>
              <a:ext uri="{FF2B5EF4-FFF2-40B4-BE49-F238E27FC236}">
                <a16:creationId xmlns:a16="http://schemas.microsoft.com/office/drawing/2014/main" id="{8C140F04-25A2-4015-9ABD-83BF269BC930}"/>
              </a:ext>
            </a:extLst>
          </p:cNvPr>
          <p:cNvGraphicFramePr>
            <a:graphicFrameLocks noGrp="1"/>
          </p:cNvGraphicFramePr>
          <p:nvPr>
            <p:ph sz="half" idx="2"/>
            <p:extLst>
              <p:ext uri="{D42A27DB-BD31-4B8C-83A1-F6EECF244321}">
                <p14:modId xmlns:p14="http://schemas.microsoft.com/office/powerpoint/2010/main" val="2486990509"/>
              </p:ext>
            </p:extLst>
          </p:nvPr>
        </p:nvGraphicFramePr>
        <p:xfrm>
          <a:off x="436984" y="1253331"/>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4">
            <a:extLst>
              <a:ext uri="{FF2B5EF4-FFF2-40B4-BE49-F238E27FC236}">
                <a16:creationId xmlns:a16="http://schemas.microsoft.com/office/drawing/2014/main" id="{D55F0C80-AE41-49F3-960E-F19D3126E6F9}"/>
              </a:ext>
            </a:extLst>
          </p:cNvPr>
          <p:cNvGraphicFramePr>
            <a:graphicFrameLocks/>
          </p:cNvGraphicFramePr>
          <p:nvPr>
            <p:extLst>
              <p:ext uri="{D42A27DB-BD31-4B8C-83A1-F6EECF244321}">
                <p14:modId xmlns:p14="http://schemas.microsoft.com/office/powerpoint/2010/main" val="951203206"/>
              </p:ext>
            </p:extLst>
          </p:nvPr>
        </p:nvGraphicFramePr>
        <p:xfrm>
          <a:off x="6293498" y="1253331"/>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2">
            <a:extLst>
              <a:ext uri="{FF2B5EF4-FFF2-40B4-BE49-F238E27FC236}">
                <a16:creationId xmlns:a16="http://schemas.microsoft.com/office/drawing/2014/main" id="{BFC8546E-7256-5744-0647-B110430C88C0}"/>
              </a:ext>
            </a:extLst>
          </p:cNvPr>
          <p:cNvSpPr txBox="1">
            <a:spLocks/>
          </p:cNvSpPr>
          <p:nvPr/>
        </p:nvSpPr>
        <p:spPr>
          <a:xfrm>
            <a:off x="6584304" y="5743250"/>
            <a:ext cx="5181600" cy="730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a:t>Didžiausia dalis berniukų, kurie pagal šį testo įvertinimą pateko į sveikatai palankaus FP zoną, yra 16 metų, kurie pateko į tobulėjimo zoną – 11 metų ir kurie pateko į sveikatos rizikos zoną – 17 metų.</a:t>
            </a:r>
            <a:endParaRPr lang="en-US" sz="1400" dirty="0"/>
          </a:p>
        </p:txBody>
      </p:sp>
    </p:spTree>
    <p:extLst>
      <p:ext uri="{BB962C8B-B14F-4D97-AF65-F5344CB8AC3E}">
        <p14:creationId xmlns:p14="http://schemas.microsoft.com/office/powerpoint/2010/main" val="2506223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C95C2-8116-91BD-273F-3879EDF2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B7BE78-5D1F-6B94-0DFE-196AE4876283}"/>
              </a:ext>
            </a:extLst>
          </p:cNvPr>
          <p:cNvSpPr>
            <a:spLocks noGrp="1"/>
          </p:cNvSpPr>
          <p:nvPr>
            <p:ph type="title"/>
          </p:nvPr>
        </p:nvSpPr>
        <p:spPr>
          <a:xfrm>
            <a:off x="724679" y="355186"/>
            <a:ext cx="11467321" cy="1325563"/>
          </a:xfrm>
        </p:spPr>
        <p:txBody>
          <a:bodyPr>
            <a:normAutofit/>
          </a:bodyPr>
          <a:lstStyle/>
          <a:p>
            <a:r>
              <a:rPr lang="lt-LT" sz="3200" dirty="0">
                <a:effectLst/>
                <a:latin typeface="+mn-lt"/>
                <a:ea typeface="Cambria" panose="02040503050406030204" pitchFamily="18" charset="0"/>
              </a:rPr>
              <a:t>Mokinio fizinio pajėgumo testas</a:t>
            </a:r>
            <a:r>
              <a:rPr lang="lt-LT" sz="3200" dirty="0">
                <a:effectLst/>
                <a:latin typeface="+mn-lt"/>
                <a:ea typeface="Times New Roman" panose="02020603050405020304" pitchFamily="18" charset="0"/>
              </a:rPr>
              <a:t> „</a:t>
            </a:r>
            <a:r>
              <a:rPr lang="en-US" sz="3200" dirty="0">
                <a:effectLst/>
                <a:latin typeface="+mn-lt"/>
                <a:ea typeface="Times New Roman" panose="02020603050405020304" pitchFamily="18" charset="0"/>
              </a:rPr>
              <a:t>20</a:t>
            </a:r>
            <a:r>
              <a:rPr lang="pl-PL" sz="3200" dirty="0">
                <a:effectLst/>
                <a:latin typeface="+mn-lt"/>
                <a:ea typeface="Times New Roman" panose="02020603050405020304" pitchFamily="18" charset="0"/>
              </a:rPr>
              <a:t> m bėgimas šaudykle</a:t>
            </a:r>
            <a:r>
              <a:rPr lang="lt-LT" sz="3200" dirty="0">
                <a:effectLst/>
                <a:latin typeface="+mn-lt"/>
                <a:ea typeface="Times New Roman" panose="02020603050405020304" pitchFamily="18" charset="0"/>
              </a:rPr>
              <a:t>“</a:t>
            </a:r>
            <a:endParaRPr lang="en-US" sz="3200" dirty="0">
              <a:latin typeface="+mn-lt"/>
            </a:endParaRPr>
          </a:p>
        </p:txBody>
      </p:sp>
      <p:sp>
        <p:nvSpPr>
          <p:cNvPr id="4" name="Content Placeholder 2">
            <a:extLst>
              <a:ext uri="{FF2B5EF4-FFF2-40B4-BE49-F238E27FC236}">
                <a16:creationId xmlns:a16="http://schemas.microsoft.com/office/drawing/2014/main" id="{FD275468-87AD-2FE9-9A46-B46B38196B20}"/>
              </a:ext>
            </a:extLst>
          </p:cNvPr>
          <p:cNvSpPr txBox="1">
            <a:spLocks/>
          </p:cNvSpPr>
          <p:nvPr/>
        </p:nvSpPr>
        <p:spPr>
          <a:xfrm>
            <a:off x="772885" y="1937592"/>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a:t>
            </a:r>
            <a:r>
              <a:rPr lang="en-US" sz="2400" dirty="0" err="1">
                <a:effectLst/>
                <a:ea typeface="Cambria" panose="02040503050406030204" pitchFamily="18" charset="0"/>
              </a:rPr>
              <a:t>nustatyti</a:t>
            </a:r>
            <a:r>
              <a:rPr lang="en-US" sz="2400" dirty="0">
                <a:effectLst/>
                <a:ea typeface="Cambria" panose="02040503050406030204" pitchFamily="18" charset="0"/>
              </a:rPr>
              <a:t> </a:t>
            </a:r>
            <a:r>
              <a:rPr lang="lt-LT" sz="2400" dirty="0">
                <a:effectLst/>
                <a:ea typeface="Cambria" panose="02040503050406030204" pitchFamily="18" charset="0"/>
              </a:rPr>
              <a:t>širdies ir kraujagyslių sistemos pajėgumą.</a:t>
            </a:r>
          </a:p>
          <a:p>
            <a:pPr marL="0" indent="0" algn="just">
              <a:buFont typeface="Arial" panose="020B0604020202020204" pitchFamily="34" charset="0"/>
              <a:buNone/>
            </a:pPr>
            <a:r>
              <a:rPr lang="it-IT" sz="2400" dirty="0">
                <a:ea typeface="Times New Roman" panose="02020603050405020304" pitchFamily="18" charset="0"/>
              </a:rPr>
              <a:t>Užduotis – </a:t>
            </a:r>
            <a:r>
              <a:rPr lang="lt-LT" sz="2400" dirty="0">
                <a:effectLst/>
                <a:ea typeface="Times New Roman" panose="02020603050405020304" pitchFamily="18" charset="0"/>
              </a:rPr>
              <a:t>kuo ilgiau bėgti pirmyn-atgal pagal garso signalo tempą. </a:t>
            </a:r>
          </a:p>
          <a:p>
            <a:pPr marL="0" indent="0" algn="just">
              <a:buFont typeface="Arial" panose="020B0604020202020204" pitchFamily="34" charse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Širdies ir kraujagyslių sistemos pajėgumui ugdyti rekomenduojamos šios sporto šakos / sportinės veiklos: lengvoji atletika, orientavimosi sportas, irklavimas, aerobika, dviračių sportas, sportiniai šokiai, plaukimas, slidinėjimas, čiuožimas, krepšinis, futbolas, kalnų slidinėjimas, sportinė akrobatika.</a:t>
            </a:r>
            <a:endParaRPr lang="en-US" sz="2400" i="1" dirty="0"/>
          </a:p>
          <a:p>
            <a:pPr marL="0" indent="0">
              <a:buNone/>
            </a:pPr>
            <a:endParaRPr lang="lt-LT" sz="2400"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587917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2FBE-E0EF-1B2E-599F-5A6ED9954762}"/>
              </a:ext>
            </a:extLst>
          </p:cNvPr>
          <p:cNvSpPr>
            <a:spLocks noGrp="1"/>
          </p:cNvSpPr>
          <p:nvPr>
            <p:ph type="title"/>
          </p:nvPr>
        </p:nvSpPr>
        <p:spPr>
          <a:xfrm>
            <a:off x="838200" y="365125"/>
            <a:ext cx="11086322" cy="1325563"/>
          </a:xfrm>
        </p:spPr>
        <p:txBody>
          <a:bodyPr>
            <a:normAutofit/>
          </a:bodyPr>
          <a:lstStyle/>
          <a:p>
            <a:pPr algn="ctr"/>
            <a:r>
              <a:rPr lang="lt-LT" sz="3200" dirty="0"/>
              <a:t>Pagrindinio ir vidurinio ugdymo mokinių </a:t>
            </a:r>
            <a:r>
              <a:rPr lang="en-US" sz="3200" dirty="0"/>
              <a:t>“20 m. b</a:t>
            </a:r>
            <a:r>
              <a:rPr lang="lt-LT" sz="3200" dirty="0"/>
              <a:t>ėgimo šaudykle“ testo analizė</a:t>
            </a:r>
            <a:endParaRPr lang="en-US" sz="3200" dirty="0"/>
          </a:p>
        </p:txBody>
      </p:sp>
      <p:sp>
        <p:nvSpPr>
          <p:cNvPr id="3" name="Content Placeholder 2">
            <a:extLst>
              <a:ext uri="{FF2B5EF4-FFF2-40B4-BE49-F238E27FC236}">
                <a16:creationId xmlns:a16="http://schemas.microsoft.com/office/drawing/2014/main" id="{1B4CE00D-EE46-42D4-2549-B4AB848E0AB1}"/>
              </a:ext>
            </a:extLst>
          </p:cNvPr>
          <p:cNvSpPr>
            <a:spLocks noGrp="1"/>
          </p:cNvSpPr>
          <p:nvPr>
            <p:ph sz="half" idx="1"/>
          </p:nvPr>
        </p:nvSpPr>
        <p:spPr>
          <a:xfrm>
            <a:off x="427653" y="5750832"/>
            <a:ext cx="5181600" cy="852261"/>
          </a:xfrm>
        </p:spPr>
        <p:txBody>
          <a:bodyPr>
            <a:normAutofit lnSpcReduction="10000"/>
          </a:bodyPr>
          <a:lstStyle/>
          <a:p>
            <a:pPr marL="0" indent="0">
              <a:buNone/>
            </a:pPr>
            <a:r>
              <a:rPr lang="lt-LT" sz="1400" dirty="0"/>
              <a:t>Didžiausia dalis mergaičių, kurios pagal šį testo įvertinimą pateko į sveikatai palankaus FP zoną, yra 12 metų, kurios pateko į tobulėjimo zoną – 14 ir 15 metų ir kurios pateko į sveikatos rizikos zoną – 16  metų.</a:t>
            </a:r>
            <a:endParaRPr lang="en-US" sz="1400" dirty="0"/>
          </a:p>
        </p:txBody>
      </p:sp>
      <p:graphicFrame>
        <p:nvGraphicFramePr>
          <p:cNvPr id="5" name="Content Placeholder 4">
            <a:extLst>
              <a:ext uri="{FF2B5EF4-FFF2-40B4-BE49-F238E27FC236}">
                <a16:creationId xmlns:a16="http://schemas.microsoft.com/office/drawing/2014/main" id="{EA67630F-DDB6-4140-8392-DF9B2F0A64DF}"/>
              </a:ext>
            </a:extLst>
          </p:cNvPr>
          <p:cNvGraphicFramePr>
            <a:graphicFrameLocks noGrp="1"/>
          </p:cNvGraphicFramePr>
          <p:nvPr>
            <p:ph sz="half" idx="2"/>
            <p:extLst>
              <p:ext uri="{D42A27DB-BD31-4B8C-83A1-F6EECF244321}">
                <p14:modId xmlns:p14="http://schemas.microsoft.com/office/powerpoint/2010/main" val="3955129277"/>
              </p:ext>
            </p:extLst>
          </p:nvPr>
        </p:nvGraphicFramePr>
        <p:xfrm>
          <a:off x="427653" y="1321772"/>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486C8FF4-0413-4A28-AD47-4DF033E78789}"/>
              </a:ext>
            </a:extLst>
          </p:cNvPr>
          <p:cNvGraphicFramePr>
            <a:graphicFrameLocks/>
          </p:cNvGraphicFramePr>
          <p:nvPr>
            <p:extLst>
              <p:ext uri="{D42A27DB-BD31-4B8C-83A1-F6EECF244321}">
                <p14:modId xmlns:p14="http://schemas.microsoft.com/office/powerpoint/2010/main" val="1309637188"/>
              </p:ext>
            </p:extLst>
          </p:nvPr>
        </p:nvGraphicFramePr>
        <p:xfrm>
          <a:off x="6381361" y="1335104"/>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D0405C5C-7BF7-6BDC-0220-F04A96D4600E}"/>
              </a:ext>
            </a:extLst>
          </p:cNvPr>
          <p:cNvSpPr txBox="1">
            <a:spLocks/>
          </p:cNvSpPr>
          <p:nvPr/>
        </p:nvSpPr>
        <p:spPr>
          <a:xfrm>
            <a:off x="6837783" y="5750832"/>
            <a:ext cx="5181600" cy="6843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dirty="0"/>
              <a:t>Didžiausia dalis berniukų, kurie pagal šį testo įvertinimą pateko į sveikatai palankaus FP zoną, yra 12 metų, kurie pateko į tobulėjimo zoną – 15 metų ir kurie pateko į sveikatos rizikos zoną – 17 metų.</a:t>
            </a:r>
            <a:endParaRPr lang="en-US" sz="1400" dirty="0"/>
          </a:p>
        </p:txBody>
      </p:sp>
    </p:spTree>
    <p:extLst>
      <p:ext uri="{BB962C8B-B14F-4D97-AF65-F5344CB8AC3E}">
        <p14:creationId xmlns:p14="http://schemas.microsoft.com/office/powerpoint/2010/main" val="1701005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7FF75-1343-352E-4555-C5F2F23FB923}"/>
              </a:ext>
            </a:extLst>
          </p:cNvPr>
          <p:cNvSpPr>
            <a:spLocks noGrp="1"/>
          </p:cNvSpPr>
          <p:nvPr>
            <p:ph type="title"/>
          </p:nvPr>
        </p:nvSpPr>
        <p:spPr>
          <a:xfrm>
            <a:off x="754224" y="0"/>
            <a:ext cx="10515600" cy="1325563"/>
          </a:xfrm>
        </p:spPr>
        <p:txBody>
          <a:bodyPr>
            <a:normAutofit/>
          </a:bodyPr>
          <a:lstStyle/>
          <a:p>
            <a:pPr algn="ctr"/>
            <a:r>
              <a:rPr lang="lt-LT" sz="3200" dirty="0"/>
              <a:t>APIBENDRINIMAS IR REKOMENDACIJOS</a:t>
            </a:r>
            <a:endParaRPr lang="en-US" sz="3200" dirty="0"/>
          </a:p>
        </p:txBody>
      </p:sp>
      <p:sp>
        <p:nvSpPr>
          <p:cNvPr id="3" name="Content Placeholder 2">
            <a:extLst>
              <a:ext uri="{FF2B5EF4-FFF2-40B4-BE49-F238E27FC236}">
                <a16:creationId xmlns:a16="http://schemas.microsoft.com/office/drawing/2014/main" id="{70E652EA-AA95-7F56-3053-DB4F73BB87D0}"/>
              </a:ext>
            </a:extLst>
          </p:cNvPr>
          <p:cNvSpPr>
            <a:spLocks noGrp="1"/>
          </p:cNvSpPr>
          <p:nvPr>
            <p:ph idx="1"/>
          </p:nvPr>
        </p:nvSpPr>
        <p:spPr>
          <a:xfrm>
            <a:off x="754224" y="1324947"/>
            <a:ext cx="11216951" cy="5167928"/>
          </a:xfrm>
        </p:spPr>
        <p:txBody>
          <a:bodyPr>
            <a:normAutofit/>
          </a:bodyPr>
          <a:lstStyle/>
          <a:p>
            <a:pPr>
              <a:buFont typeface="Wingdings" panose="05000000000000000000" pitchFamily="2" charset="2"/>
              <a:buChar char="ü"/>
            </a:pPr>
            <a:r>
              <a:rPr lang="lt-LT" sz="2400" dirty="0">
                <a:effectLst/>
                <a:ea typeface="Times New Roman" panose="02020603050405020304" pitchFamily="18" charset="0"/>
              </a:rPr>
              <a:t>Skiekiant išlaikyti ir pagerinti mokinių fizinį pajėgumą,</a:t>
            </a:r>
            <a:r>
              <a:rPr lang="lt-LT" sz="2400" dirty="0">
                <a:ea typeface="Times New Roman" panose="02020603050405020304" pitchFamily="18" charset="0"/>
              </a:rPr>
              <a:t> Neringos gimnazijos mokiniams yra suteikiama galimybė išbandyti įvairias sporto veiklas:</a:t>
            </a:r>
          </a:p>
          <a:p>
            <a:pPr marL="0" indent="0">
              <a:buNone/>
            </a:pPr>
            <a:r>
              <a:rPr lang="lt-LT" sz="2400" i="1" dirty="0">
                <a:effectLst/>
                <a:ea typeface="Times New Roman" panose="02020603050405020304" pitchFamily="18" charset="0"/>
              </a:rPr>
              <a:t>Įvairūs šokiai, futbolas, krepšinis, orientavimosi sportas, dviračių sportas, buriavimas, alpinizmas, slidinėjimas, čiuožimas, ledo ritulys, žolės riedulys, rankų lenkimas, virvės traukimas, plaukimas, gimnastika, joga, irklavimas, tenisas, stalo tenisas, tinklinis, rankinis, tenisas.</a:t>
            </a:r>
          </a:p>
          <a:p>
            <a:pPr marL="0" indent="0">
              <a:buNone/>
            </a:pPr>
            <a:endParaRPr lang="lt-LT" sz="2400" dirty="0">
              <a:effectLst/>
              <a:ea typeface="Times New Roman" panose="02020603050405020304" pitchFamily="18" charset="0"/>
            </a:endParaRPr>
          </a:p>
          <a:p>
            <a:pPr marL="0" indent="0">
              <a:buNone/>
            </a:pPr>
            <a:endParaRPr lang="lt-LT" sz="2400" dirty="0">
              <a:effectLst/>
              <a:ea typeface="Times New Roman" panose="02020603050405020304" pitchFamily="18" charset="0"/>
            </a:endParaRPr>
          </a:p>
          <a:p>
            <a:pPr>
              <a:buFont typeface="Wingdings" panose="05000000000000000000" pitchFamily="2" charset="2"/>
              <a:buChar char="ü"/>
            </a:pPr>
            <a:r>
              <a:rPr lang="lt-LT" sz="2400" dirty="0">
                <a:ea typeface="Times New Roman" panose="02020603050405020304" pitchFamily="18" charset="0"/>
              </a:rPr>
              <a:t>Neringos gimnazijos mokinių atstovai supažindinti su mokinių fizinio testavimo rezultatais, rekomendacijos pateiktos individualiai, jei vaiko fizinio testavimo rezultatai priskiriami sveikatos rizikos zonai.</a:t>
            </a:r>
          </a:p>
          <a:p>
            <a:pPr marL="0" indent="0">
              <a:buNone/>
            </a:pPr>
            <a:endParaRPr lang="lt-LT" sz="2800" dirty="0">
              <a:solidFill>
                <a:srgbClr val="FF0000"/>
              </a:solidFill>
              <a:effectLst/>
              <a:latin typeface="Times New Roman" panose="02020603050405020304" pitchFamily="18" charset="0"/>
              <a:ea typeface="Times New Roman" panose="02020603050405020304" pitchFamily="18" charset="0"/>
            </a:endParaRPr>
          </a:p>
          <a:p>
            <a:pPr marL="0" indent="0">
              <a:buNone/>
            </a:pPr>
            <a:endParaRPr lang="en-US" sz="2800" dirty="0">
              <a:solidFill>
                <a:srgbClr val="FF0000"/>
              </a:solidFill>
              <a:effectLst/>
              <a:latin typeface="Times New Roman" panose="02020603050405020304" pitchFamily="18" charset="0"/>
              <a:ea typeface="Times New Roman" panose="02020603050405020304" pitchFamily="18" charset="0"/>
            </a:endParaRPr>
          </a:p>
          <a:p>
            <a:pPr marL="0" indent="0">
              <a:buNone/>
            </a:pPr>
            <a:endParaRPr lang="lt-LT" sz="2800" dirty="0">
              <a:effectLst/>
              <a:latin typeface="Times New Roman" panose="02020603050405020304" pitchFamily="18" charset="0"/>
              <a:ea typeface="Times New Roman" panose="02020603050405020304" pitchFamily="18" charset="0"/>
            </a:endParaRPr>
          </a:p>
          <a:p>
            <a:pPr marL="0" indent="0">
              <a:buNone/>
            </a:pPr>
            <a:endParaRPr lang="en-US" sz="2800" dirty="0">
              <a:effectLst/>
              <a:latin typeface="Times New Roman" panose="02020603050405020304" pitchFamily="18" charset="0"/>
              <a:ea typeface="Times New Roman" panose="02020603050405020304" pitchFamily="18" charset="0"/>
            </a:endParaRPr>
          </a:p>
          <a:p>
            <a:pPr marL="0" indent="0">
              <a:buNone/>
            </a:pPr>
            <a:endParaRPr lang="lt-LT" sz="2800" dirty="0">
              <a:effectLst/>
              <a:latin typeface="Times New Roman" panose="02020603050405020304" pitchFamily="18" charset="0"/>
              <a:ea typeface="Times New Roman" panose="02020603050405020304" pitchFamily="18" charset="0"/>
            </a:endParaRPr>
          </a:p>
          <a:p>
            <a:pPr marL="0" indent="0">
              <a:buNone/>
            </a:pPr>
            <a:endParaRPr lang="lt-LT" sz="2800" dirty="0">
              <a:effectLst/>
              <a:latin typeface="Times New Roman" panose="02020603050405020304" pitchFamily="18" charset="0"/>
              <a:ea typeface="Times New Roman" panose="02020603050405020304" pitchFamily="18" charset="0"/>
            </a:endParaRPr>
          </a:p>
          <a:p>
            <a:pPr marL="0" indent="0">
              <a:buNone/>
            </a:pPr>
            <a:endParaRPr lang="en-US" sz="2800" dirty="0">
              <a:solidFill>
                <a:srgbClr val="FF0000"/>
              </a:solidFill>
              <a:effectLst/>
              <a:latin typeface="Times New Roman" panose="02020603050405020304" pitchFamily="18" charset="0"/>
              <a:ea typeface="Times New Roman" panose="02020603050405020304" pitchFamily="18" charset="0"/>
            </a:endParaRPr>
          </a:p>
          <a:p>
            <a:pPr marL="0" indent="0">
              <a:buNone/>
            </a:pPr>
            <a:endParaRPr lang="lt-LT" sz="2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15173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294B3C-8BDC-3226-EEA5-354A5F6691DA}"/>
              </a:ext>
            </a:extLst>
          </p:cNvPr>
          <p:cNvSpPr>
            <a:spLocks noGrp="1"/>
          </p:cNvSpPr>
          <p:nvPr>
            <p:ph idx="1"/>
          </p:nvPr>
        </p:nvSpPr>
        <p:spPr>
          <a:xfrm>
            <a:off x="382554" y="405881"/>
            <a:ext cx="11504645" cy="6284168"/>
          </a:xfrm>
        </p:spPr>
        <p:txBody>
          <a:bodyPr>
            <a:normAutofit lnSpcReduction="10000"/>
          </a:bodyPr>
          <a:lstStyle/>
          <a:p>
            <a:pPr marL="571500" indent="-342900" algn="just">
              <a:buFont typeface="Wingdings" panose="05000000000000000000" pitchFamily="2" charset="2"/>
              <a:buChar char="ü"/>
            </a:pPr>
            <a:r>
              <a:rPr lang="lt-LT" sz="2400" dirty="0">
                <a:effectLst/>
                <a:ea typeface="Times New Roman" panose="02020603050405020304" pitchFamily="18" charset="0"/>
              </a:rPr>
              <a:t>Atliekant mokinio fizinio pajėgumo testavimus svarbu laikytis tikslaus metodykos vykdymo, nurodyto fizinio pajėgumo tvarkos apraše.</a:t>
            </a:r>
          </a:p>
          <a:p>
            <a:pPr marL="571500" indent="-342900" algn="just">
              <a:buFont typeface="Wingdings" panose="05000000000000000000" pitchFamily="2" charset="2"/>
              <a:buChar char="ü"/>
            </a:pPr>
            <a:r>
              <a:rPr lang="lt-LT" sz="2400" dirty="0">
                <a:effectLst/>
                <a:ea typeface="Times New Roman" panose="02020603050405020304" pitchFamily="18" charset="0"/>
              </a:rPr>
              <a:t>Siekiant išvengti nuovargio, sveikatos pažeidimų, nusivylimo ir atmetimo reakcijos, fizinio aktyvumo pratybų trukmė, intensyvumas, poilsio, atsigavimo laikas ir fizinio aktyvumo pratybų tikslai turėtų būti individualizuojami priklausomai nuo mokinio sveikatos,  fizinės brandos, fizinio pajėgumo lygio, motyvacijos ir kitų veiksnių. Mokiniams turėtų būti leidžiama tobulėti kiekvienam savo greičiu, atsižvelgiant į jų individualias savybes. </a:t>
            </a:r>
          </a:p>
          <a:p>
            <a:pPr marL="571500" indent="-342900" algn="just">
              <a:buFont typeface="Wingdings" panose="05000000000000000000" pitchFamily="2" charset="2"/>
              <a:buChar char="ü"/>
            </a:pPr>
            <a:r>
              <a:rPr lang="lt-LT" sz="2400" dirty="0">
                <a:effectLst/>
                <a:ea typeface="Times New Roman" panose="02020603050405020304" pitchFamily="18" charset="0"/>
              </a:rPr>
              <a:t>Fizinio aktyvumo pratybų metu mokiniai turėtų kontroliuoti kvėpavimą, kad užtikrintų sklandų širdies darbą (sulaikius kvėpavimą, gali padidėti kraujo spaudimas). Rekomenduojama mokyti tikslaus judesių atlikimo. Turėtų būti kompleksiškai ugdomos visos fizinės ypatybės. </a:t>
            </a:r>
          </a:p>
          <a:p>
            <a:pPr marL="571500" indent="-342900" algn="just">
              <a:buFont typeface="Wingdings" panose="05000000000000000000" pitchFamily="2" charset="2"/>
              <a:buChar char="ü"/>
            </a:pPr>
            <a:r>
              <a:rPr lang="lt-LT" sz="2400" dirty="0">
                <a:effectLst/>
                <a:ea typeface="Times New Roman" panose="02020603050405020304" pitchFamily="18" charset="0"/>
              </a:rPr>
              <a:t>Mokinių, besimokančių pagal pradinio ugdymo programas, fiziniam pajėgumui ugdyti rekomenduojama naudoti kuo daugiau judriųjų žaidimų, skatinti natūralų judėjimą gamtoje.</a:t>
            </a:r>
            <a:endParaRPr lang="lt-LT" sz="2400" dirty="0">
              <a:ea typeface="Times New Roman" panose="02020603050405020304" pitchFamily="18" charset="0"/>
            </a:endParaRPr>
          </a:p>
          <a:p>
            <a:pPr marL="571500" indent="-342900" algn="just">
              <a:buFont typeface="Wingdings" panose="05000000000000000000" pitchFamily="2" charset="2"/>
              <a:buChar char="ü"/>
            </a:pPr>
            <a:r>
              <a:rPr lang="it-IT" sz="2400" dirty="0">
                <a:effectLst/>
                <a:ea typeface="Times New Roman" panose="02020603050405020304" pitchFamily="18" charset="0"/>
              </a:rPr>
              <a:t>S</a:t>
            </a:r>
            <a:r>
              <a:rPr lang="lt-LT" sz="2400" dirty="0">
                <a:effectLst/>
                <a:ea typeface="Times New Roman" panose="02020603050405020304" pitchFamily="18" charset="0"/>
              </a:rPr>
              <a:t>iekiant gerinti savo fizinį pajėgumą, mokiniams rekomenduojama per dieną ne mažiau kaip 60 minučių užsiimti fizine veikla, pilnavertiškai maitintis ir išsimiegoti.</a:t>
            </a:r>
          </a:p>
          <a:p>
            <a:pPr marL="571500" indent="-342900" algn="just">
              <a:buFont typeface="Wingdings" panose="05000000000000000000" pitchFamily="2" charset="2"/>
              <a:buChar char="ü"/>
            </a:pPr>
            <a:r>
              <a:rPr lang="lt-LT" sz="2400" dirty="0">
                <a:effectLst/>
                <a:ea typeface="Times New Roman" panose="02020603050405020304" pitchFamily="18" charset="0"/>
              </a:rPr>
              <a:t>Mokinių laikas, praleistas sėdint, turėtų būti kuo labiau trumpinamas.</a:t>
            </a:r>
            <a:endParaRPr lang="en-US" sz="2400" dirty="0">
              <a:effectLst/>
              <a:latin typeface="Times New Roman" panose="02020603050405020304" pitchFamily="18" charset="0"/>
              <a:ea typeface="Times New Roman" panose="02020603050405020304" pitchFamily="18" charset="0"/>
            </a:endParaRPr>
          </a:p>
          <a:p>
            <a:pPr marL="114300" indent="0" algn="just">
              <a:buNone/>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2638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EB8CE8A-1420-A5A7-0601-3CB5C356FFAE}"/>
              </a:ext>
            </a:extLst>
          </p:cNvPr>
          <p:cNvPicPr>
            <a:picLocks noGrp="1" noChangeAspect="1"/>
          </p:cNvPicPr>
          <p:nvPr>
            <p:ph idx="1"/>
          </p:nvPr>
        </p:nvPicPr>
        <p:blipFill>
          <a:blip r:embed="rId2"/>
          <a:srcRect l="25596" t="38487" r="57245" b="40951"/>
          <a:stretch/>
        </p:blipFill>
        <p:spPr>
          <a:xfrm>
            <a:off x="8721213" y="4552335"/>
            <a:ext cx="2435919" cy="1641987"/>
          </a:xfrm>
        </p:spPr>
      </p:pic>
    </p:spTree>
    <p:extLst>
      <p:ext uri="{BB962C8B-B14F-4D97-AF65-F5344CB8AC3E}">
        <p14:creationId xmlns:p14="http://schemas.microsoft.com/office/powerpoint/2010/main" val="316570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0E8A3-158D-BB43-753B-FBDA5443D961}"/>
              </a:ext>
            </a:extLst>
          </p:cNvPr>
          <p:cNvSpPr>
            <a:spLocks noGrp="1"/>
          </p:cNvSpPr>
          <p:nvPr>
            <p:ph idx="1"/>
          </p:nvPr>
        </p:nvSpPr>
        <p:spPr>
          <a:xfrm>
            <a:off x="772885" y="1937592"/>
            <a:ext cx="10515600" cy="4351338"/>
          </a:xfrm>
        </p:spPr>
        <p:txBody>
          <a:bodyPr/>
          <a:lstStyle/>
          <a:p>
            <a:pPr marL="0" indent="0" algn="just">
              <a:buNone/>
            </a:pPr>
            <a:r>
              <a:rPr lang="lt-LT" sz="2400" dirty="0">
                <a:effectLst/>
                <a:ea typeface="Cambria" panose="02040503050406030204" pitchFamily="18" charset="0"/>
              </a:rPr>
              <a:t>Tikslas – nustatyti kojų raumenų jėgą.</a:t>
            </a:r>
            <a:endParaRPr lang="lt-LT" sz="2400" dirty="0">
              <a:ea typeface="Cambria" panose="02040503050406030204" pitchFamily="18" charset="0"/>
            </a:endParaRPr>
          </a:p>
          <a:p>
            <a:pPr marL="0" indent="0" algn="just">
              <a:buNone/>
            </a:pPr>
            <a:r>
              <a:rPr lang="it-IT" sz="2400" dirty="0">
                <a:effectLst/>
                <a:ea typeface="Times New Roman" panose="02020603050405020304" pitchFamily="18" charset="0"/>
              </a:rPr>
              <a:t>Užduotis – nušokti kuo toliau iš vietos, atsispiriant abiem kojomis. </a:t>
            </a:r>
            <a:endParaRPr lang="en-US" sz="2400" dirty="0">
              <a:effectLst/>
              <a:ea typeface="Times New Roman" panose="02020603050405020304" pitchFamily="18" charset="0"/>
            </a:endParaRPr>
          </a:p>
          <a:p>
            <a:endParaRPr lang="lt-LT" sz="2400" dirty="0">
              <a:effectLst/>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r>
              <a:rPr lang="lt-LT" sz="2400" i="1" dirty="0">
                <a:effectLst/>
                <a:ea typeface="Times New Roman" panose="02020603050405020304" pitchFamily="18" charset="0"/>
              </a:rPr>
              <a:t>Kojų raumenų jėgai ugdyti rekomenduojamos šios sporto šakos / sportinės veiklos: kovos menai, futbolas, sportinė gimnastika, sportiniai šokiai, gatvės šokiai, dailusis čiuožimas, ledo ritulys, žolės riedulys, slidinėjimas, vandens slidės, šuoliai ant batuto.</a:t>
            </a:r>
          </a:p>
          <a:p>
            <a:pPr marL="0" indent="0">
              <a:buNone/>
            </a:pPr>
            <a:endParaRPr lang="en-US" dirty="0"/>
          </a:p>
        </p:txBody>
      </p:sp>
      <p:sp>
        <p:nvSpPr>
          <p:cNvPr id="5" name="Title 4">
            <a:extLst>
              <a:ext uri="{FF2B5EF4-FFF2-40B4-BE49-F238E27FC236}">
                <a16:creationId xmlns:a16="http://schemas.microsoft.com/office/drawing/2014/main" id="{88230D52-C0D0-8F36-0280-3659024B0A33}"/>
              </a:ext>
            </a:extLst>
          </p:cNvPr>
          <p:cNvSpPr>
            <a:spLocks noGrp="1"/>
          </p:cNvSpPr>
          <p:nvPr>
            <p:ph type="title"/>
          </p:nvPr>
        </p:nvSpPr>
        <p:spPr>
          <a:xfrm>
            <a:off x="663555" y="355185"/>
            <a:ext cx="10515600" cy="1325563"/>
          </a:xfrm>
        </p:spPr>
        <p:txBody>
          <a:bodyPr>
            <a:normAutofit/>
          </a:bodyPr>
          <a:lstStyle/>
          <a:p>
            <a:r>
              <a:rPr lang="lt-LT" sz="3200" dirty="0">
                <a:effectLst/>
                <a:latin typeface="+mn-lt"/>
                <a:ea typeface="Cambria" panose="02040503050406030204" pitchFamily="18" charset="0"/>
              </a:rPr>
              <a:t>Mokinio fizinio pajėgumo testas „Šuolis į tolį iš vietos“</a:t>
            </a:r>
            <a:br>
              <a:rPr lang="lt-LT" sz="3200" dirty="0">
                <a:effectLst/>
                <a:latin typeface="+mn-lt"/>
                <a:ea typeface="Cambria" panose="02040503050406030204" pitchFamily="18" charset="0"/>
              </a:rPr>
            </a:br>
            <a:endParaRPr lang="en-US" sz="3200" dirty="0">
              <a:latin typeface="+mn-lt"/>
            </a:endParaRPr>
          </a:p>
        </p:txBody>
      </p:sp>
    </p:spTree>
    <p:extLst>
      <p:ext uri="{BB962C8B-B14F-4D97-AF65-F5344CB8AC3E}">
        <p14:creationId xmlns:p14="http://schemas.microsoft.com/office/powerpoint/2010/main" val="668445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045E6-BF69-7AB6-9EDF-1326E68F5F1D}"/>
              </a:ext>
            </a:extLst>
          </p:cNvPr>
          <p:cNvSpPr>
            <a:spLocks noGrp="1"/>
          </p:cNvSpPr>
          <p:nvPr>
            <p:ph type="title"/>
          </p:nvPr>
        </p:nvSpPr>
        <p:spPr>
          <a:xfrm>
            <a:off x="838200" y="365126"/>
            <a:ext cx="10515600" cy="738664"/>
          </a:xfrm>
        </p:spPr>
        <p:txBody>
          <a:bodyPr>
            <a:normAutofit/>
          </a:bodyPr>
          <a:lstStyle/>
          <a:p>
            <a:pPr algn="ctr"/>
            <a:r>
              <a:rPr lang="lt-LT" sz="3200" dirty="0"/>
              <a:t>Pradinio ugdymo mokinių šuolio iš vietos testų analizė</a:t>
            </a:r>
            <a:endParaRPr lang="en-US" sz="3200" dirty="0"/>
          </a:p>
        </p:txBody>
      </p:sp>
      <p:sp>
        <p:nvSpPr>
          <p:cNvPr id="3" name="Content Placeholder 2">
            <a:extLst>
              <a:ext uri="{FF2B5EF4-FFF2-40B4-BE49-F238E27FC236}">
                <a16:creationId xmlns:a16="http://schemas.microsoft.com/office/drawing/2014/main" id="{207271FD-561D-D17B-F11C-5383C6CDC5A8}"/>
              </a:ext>
            </a:extLst>
          </p:cNvPr>
          <p:cNvSpPr>
            <a:spLocks noGrp="1"/>
          </p:cNvSpPr>
          <p:nvPr>
            <p:ph sz="half" idx="1"/>
          </p:nvPr>
        </p:nvSpPr>
        <p:spPr>
          <a:xfrm>
            <a:off x="558280" y="5769590"/>
            <a:ext cx="5105401" cy="939120"/>
          </a:xfrm>
        </p:spPr>
        <p:txBody>
          <a:bodyPr>
            <a:normAutofit/>
          </a:bodyPr>
          <a:lstStyle/>
          <a:p>
            <a:pPr marL="0" indent="0">
              <a:buNone/>
            </a:pPr>
            <a:r>
              <a:rPr lang="lt-LT" sz="1400" dirty="0"/>
              <a:t>Didžiausia dalis mergaičių, kurios pagal šį testo įvertinimą pateko į sveikatai palankaus FP zoną, yra 8 ir 9 metų, kurios pateko į tobulėjimo zoną – 7 metų ir nėra kurios pateko į sveikatos rizikos zoną.</a:t>
            </a:r>
            <a:endParaRPr lang="en-US" sz="1400" dirty="0"/>
          </a:p>
        </p:txBody>
      </p:sp>
      <p:graphicFrame>
        <p:nvGraphicFramePr>
          <p:cNvPr id="5" name="Content Placeholder 4">
            <a:extLst>
              <a:ext uri="{FF2B5EF4-FFF2-40B4-BE49-F238E27FC236}">
                <a16:creationId xmlns:a16="http://schemas.microsoft.com/office/drawing/2014/main" id="{E96F5FF2-AF72-47EA-86BB-89EE8CFD6F57}"/>
              </a:ext>
            </a:extLst>
          </p:cNvPr>
          <p:cNvGraphicFramePr>
            <a:graphicFrameLocks noGrp="1"/>
          </p:cNvGraphicFramePr>
          <p:nvPr>
            <p:ph sz="half" idx="2"/>
            <p:extLst>
              <p:ext uri="{D42A27DB-BD31-4B8C-83A1-F6EECF244321}">
                <p14:modId xmlns:p14="http://schemas.microsoft.com/office/powerpoint/2010/main" val="422393193"/>
              </p:ext>
            </p:extLst>
          </p:nvPr>
        </p:nvGraphicFramePr>
        <p:xfrm>
          <a:off x="660919" y="1240971"/>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506E744E-FE37-4BEA-8FDD-5BD00201A05E}"/>
              </a:ext>
            </a:extLst>
          </p:cNvPr>
          <p:cNvGraphicFramePr>
            <a:graphicFrameLocks/>
          </p:cNvGraphicFramePr>
          <p:nvPr>
            <p:extLst>
              <p:ext uri="{D42A27DB-BD31-4B8C-83A1-F6EECF244321}">
                <p14:modId xmlns:p14="http://schemas.microsoft.com/office/powerpoint/2010/main" val="1394090172"/>
              </p:ext>
            </p:extLst>
          </p:nvPr>
        </p:nvGraphicFramePr>
        <p:xfrm>
          <a:off x="6019800" y="1240971"/>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ACA5D0EE-D934-ED3C-CB65-BD5B8FC1713B}"/>
              </a:ext>
            </a:extLst>
          </p:cNvPr>
          <p:cNvSpPr txBox="1"/>
          <p:nvPr/>
        </p:nvSpPr>
        <p:spPr>
          <a:xfrm>
            <a:off x="6183085" y="5729490"/>
            <a:ext cx="5450635" cy="738664"/>
          </a:xfrm>
          <a:prstGeom prst="rect">
            <a:avLst/>
          </a:prstGeom>
          <a:noFill/>
        </p:spPr>
        <p:txBody>
          <a:bodyPr wrap="square">
            <a:spAutoFit/>
          </a:bodyPr>
          <a:lstStyle/>
          <a:p>
            <a:r>
              <a:rPr lang="lt-LT" sz="1400" dirty="0"/>
              <a:t>Didžiausia dalis berniukų, kurie pagal šį testo įvertinimą pateko į sveikatai palankaus FP zoną, yra 7 metų, kurie pateko į tobulėjimo zoną – 8 metų ir kurie pateko į sveikatos rizikos zoną – 10 metų.</a:t>
            </a:r>
            <a:endParaRPr lang="en-US" sz="1400" dirty="0"/>
          </a:p>
        </p:txBody>
      </p:sp>
    </p:spTree>
    <p:extLst>
      <p:ext uri="{BB962C8B-B14F-4D97-AF65-F5344CB8AC3E}">
        <p14:creationId xmlns:p14="http://schemas.microsoft.com/office/powerpoint/2010/main" val="2212641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D07CD-FA14-0DD3-5811-55421BEA1A29}"/>
              </a:ext>
            </a:extLst>
          </p:cNvPr>
          <p:cNvSpPr>
            <a:spLocks noGrp="1"/>
          </p:cNvSpPr>
          <p:nvPr>
            <p:ph type="title"/>
          </p:nvPr>
        </p:nvSpPr>
        <p:spPr>
          <a:xfrm>
            <a:off x="624373" y="365125"/>
            <a:ext cx="10812624" cy="1325563"/>
          </a:xfrm>
        </p:spPr>
        <p:txBody>
          <a:bodyPr>
            <a:normAutofit/>
          </a:bodyPr>
          <a:lstStyle/>
          <a:p>
            <a:r>
              <a:rPr lang="it-IT" sz="3200" dirty="0">
                <a:effectLst/>
                <a:latin typeface="+mn-lt"/>
                <a:ea typeface="Cambria" panose="02040503050406030204" pitchFamily="18" charset="0"/>
              </a:rPr>
              <a:t>Mokinio fizinio pajėgumo testas „Teniso kamuoliuko metimas“</a:t>
            </a:r>
            <a:endParaRPr lang="en-US" sz="3200" dirty="0">
              <a:latin typeface="+mn-lt"/>
            </a:endParaRPr>
          </a:p>
        </p:txBody>
      </p:sp>
      <p:sp>
        <p:nvSpPr>
          <p:cNvPr id="4" name="Content Placeholder 2">
            <a:extLst>
              <a:ext uri="{FF2B5EF4-FFF2-40B4-BE49-F238E27FC236}">
                <a16:creationId xmlns:a16="http://schemas.microsoft.com/office/drawing/2014/main" id="{766D7121-94C7-635D-6C26-2C4462F3C13F}"/>
              </a:ext>
            </a:extLst>
          </p:cNvPr>
          <p:cNvSpPr txBox="1">
            <a:spLocks/>
          </p:cNvSpPr>
          <p:nvPr/>
        </p:nvSpPr>
        <p:spPr>
          <a:xfrm>
            <a:off x="772885" y="19375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lt-LT" sz="2400" dirty="0">
                <a:ea typeface="Cambria" panose="02040503050406030204" pitchFamily="18" charset="0"/>
              </a:rPr>
              <a:t>Tikslas – nustatyti rankų raumenų jėgą.</a:t>
            </a:r>
          </a:p>
          <a:p>
            <a:pPr marL="0" indent="0" algn="just">
              <a:buFont typeface="Arial" panose="020B0604020202020204" pitchFamily="34" charset="0"/>
              <a:buNone/>
            </a:pPr>
            <a:r>
              <a:rPr lang="it-IT" sz="2400" dirty="0">
                <a:ea typeface="Times New Roman" panose="02020603050405020304" pitchFamily="18" charset="0"/>
              </a:rPr>
              <a:t>Užduotis – </a:t>
            </a:r>
            <a:r>
              <a:rPr lang="lt-LT" sz="2400" dirty="0">
                <a:effectLst/>
                <a:ea typeface="Cambria" panose="02040503050406030204" pitchFamily="18" charset="0"/>
              </a:rPr>
              <a:t>kuo toliau numesti teniso kamuoliuką</a:t>
            </a:r>
            <a:r>
              <a:rPr lang="it-IT" sz="2400" dirty="0">
                <a:ea typeface="Times New Roman" panose="02020603050405020304" pitchFamily="18" charset="0"/>
              </a:rPr>
              <a:t>. </a:t>
            </a:r>
            <a:endParaRPr lang="en-US" sz="2400" dirty="0">
              <a:ea typeface="Times New Roman" panose="02020603050405020304" pitchFamily="18" charset="0"/>
            </a:endParaRPr>
          </a:p>
          <a:p>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Rankų raumenų jėgai ugdyti rekomenduojamos šios sporto šakos: rankinis, tinklinis, krepšinis, rankų lenkimas, virvės traukimas, šaudymas iš lanko, fechtavimasis, plaukimas.</a:t>
            </a:r>
            <a:endParaRPr lang="lt-LT" sz="2400" i="1"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2171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9FE59-F6DD-6A02-69E4-9475892D333E}"/>
              </a:ext>
            </a:extLst>
          </p:cNvPr>
          <p:cNvSpPr>
            <a:spLocks noGrp="1"/>
          </p:cNvSpPr>
          <p:nvPr>
            <p:ph type="title"/>
          </p:nvPr>
        </p:nvSpPr>
        <p:spPr>
          <a:xfrm>
            <a:off x="205273" y="365125"/>
            <a:ext cx="11868539" cy="913169"/>
          </a:xfrm>
        </p:spPr>
        <p:txBody>
          <a:bodyPr>
            <a:normAutofit fontScale="90000"/>
          </a:bodyPr>
          <a:lstStyle/>
          <a:p>
            <a:pPr algn="ctr"/>
            <a:r>
              <a:rPr lang="lt-LT" sz="3600" dirty="0"/>
              <a:t>Pradinio ugdymo mokinių teniso kamuoliuko metimo testų analizė</a:t>
            </a:r>
            <a:endParaRPr lang="en-US" sz="3600" dirty="0"/>
          </a:p>
        </p:txBody>
      </p:sp>
      <p:sp>
        <p:nvSpPr>
          <p:cNvPr id="3" name="Content Placeholder 2">
            <a:extLst>
              <a:ext uri="{FF2B5EF4-FFF2-40B4-BE49-F238E27FC236}">
                <a16:creationId xmlns:a16="http://schemas.microsoft.com/office/drawing/2014/main" id="{CFE62B55-F3CD-88EF-19AC-6BB2BAA3205F}"/>
              </a:ext>
            </a:extLst>
          </p:cNvPr>
          <p:cNvSpPr>
            <a:spLocks noGrp="1"/>
          </p:cNvSpPr>
          <p:nvPr>
            <p:ph sz="half" idx="1"/>
          </p:nvPr>
        </p:nvSpPr>
        <p:spPr>
          <a:xfrm>
            <a:off x="735564" y="5863123"/>
            <a:ext cx="5181600" cy="721632"/>
          </a:xfrm>
        </p:spPr>
        <p:txBody>
          <a:bodyPr>
            <a:normAutofit/>
          </a:bodyPr>
          <a:lstStyle/>
          <a:p>
            <a:pPr marL="0" indent="0">
              <a:buNone/>
            </a:pPr>
            <a:r>
              <a:rPr lang="lt-LT" sz="1400" dirty="0"/>
              <a:t>Didžiausia dalis mergaičių, kurios pagal šį testo įvertinimą pateko į sveikatai palankaus FP zoną, yra 10 metų, kurios pateko į tobulėjimo zoną – 8 metų ir kurios pateko į sveikatos rizikos zoną – 8 metų.</a:t>
            </a:r>
            <a:endParaRPr lang="en-US" sz="1400" dirty="0"/>
          </a:p>
        </p:txBody>
      </p:sp>
      <p:graphicFrame>
        <p:nvGraphicFramePr>
          <p:cNvPr id="5" name="Content Placeholder 4">
            <a:extLst>
              <a:ext uri="{FF2B5EF4-FFF2-40B4-BE49-F238E27FC236}">
                <a16:creationId xmlns:a16="http://schemas.microsoft.com/office/drawing/2014/main" id="{30758563-73C1-4FB7-9438-F70B0AFA9978}"/>
              </a:ext>
            </a:extLst>
          </p:cNvPr>
          <p:cNvGraphicFramePr>
            <a:graphicFrameLocks noGrp="1"/>
          </p:cNvGraphicFramePr>
          <p:nvPr>
            <p:ph sz="half" idx="2"/>
            <p:extLst>
              <p:ext uri="{D42A27DB-BD31-4B8C-83A1-F6EECF244321}">
                <p14:modId xmlns:p14="http://schemas.microsoft.com/office/powerpoint/2010/main" val="2325582309"/>
              </p:ext>
            </p:extLst>
          </p:nvPr>
        </p:nvGraphicFramePr>
        <p:xfrm>
          <a:off x="620486" y="1482044"/>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BBDC1B5A-2AF1-4716-BB8A-F2D482087DE0}"/>
              </a:ext>
            </a:extLst>
          </p:cNvPr>
          <p:cNvGraphicFramePr>
            <a:graphicFrameLocks/>
          </p:cNvGraphicFramePr>
          <p:nvPr>
            <p:extLst>
              <p:ext uri="{D42A27DB-BD31-4B8C-83A1-F6EECF244321}">
                <p14:modId xmlns:p14="http://schemas.microsoft.com/office/powerpoint/2010/main" val="1405269125"/>
              </p:ext>
            </p:extLst>
          </p:nvPr>
        </p:nvGraphicFramePr>
        <p:xfrm>
          <a:off x="6470780" y="1577197"/>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F5962ED3-FCC5-0EAB-FF5C-BEC2B861C369}"/>
              </a:ext>
            </a:extLst>
          </p:cNvPr>
          <p:cNvSpPr txBox="1">
            <a:spLocks/>
          </p:cNvSpPr>
          <p:nvPr/>
        </p:nvSpPr>
        <p:spPr>
          <a:xfrm>
            <a:off x="6651172" y="5900446"/>
            <a:ext cx="5181600" cy="6469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dirty="0"/>
              <a:t>Didžiausia dalis berniukų, kurie pagal šį testo įvertinimą pateko į sveikatai palankaus FP zoną, yra 7 metų, kurie pateko į tobulėjimo zoną – 10 metų ir kurie pateko į sveikatos rizikos zoną – 8 metų.</a:t>
            </a:r>
            <a:endParaRPr lang="en-US" sz="1400" dirty="0"/>
          </a:p>
        </p:txBody>
      </p:sp>
    </p:spTree>
    <p:extLst>
      <p:ext uri="{BB962C8B-B14F-4D97-AF65-F5344CB8AC3E}">
        <p14:creationId xmlns:p14="http://schemas.microsoft.com/office/powerpoint/2010/main" val="396514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B3656-30B5-F11F-B353-16AC718AC8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EC114C-2B8F-B6FA-9859-0FCE51966D64}"/>
              </a:ext>
            </a:extLst>
          </p:cNvPr>
          <p:cNvSpPr>
            <a:spLocks noGrp="1"/>
          </p:cNvSpPr>
          <p:nvPr>
            <p:ph type="title"/>
          </p:nvPr>
        </p:nvSpPr>
        <p:spPr>
          <a:xfrm>
            <a:off x="689688" y="355185"/>
            <a:ext cx="10812624" cy="1325563"/>
          </a:xfrm>
        </p:spPr>
        <p:txBody>
          <a:bodyPr>
            <a:normAutofit/>
          </a:bodyPr>
          <a:lstStyle/>
          <a:p>
            <a:r>
              <a:rPr lang="pl-PL" sz="3200" dirty="0">
                <a:effectLst/>
                <a:latin typeface="+mn-lt"/>
                <a:ea typeface="Cambria" panose="02040503050406030204" pitchFamily="18" charset="0"/>
              </a:rPr>
              <a:t>Mokinio fizinio pajėgumo testas „10 x 5 m bėgimas šaudykle“</a:t>
            </a:r>
            <a:endParaRPr lang="en-US" sz="3200" dirty="0">
              <a:latin typeface="+mn-lt"/>
            </a:endParaRPr>
          </a:p>
        </p:txBody>
      </p:sp>
      <p:sp>
        <p:nvSpPr>
          <p:cNvPr id="4" name="Content Placeholder 2">
            <a:extLst>
              <a:ext uri="{FF2B5EF4-FFF2-40B4-BE49-F238E27FC236}">
                <a16:creationId xmlns:a16="http://schemas.microsoft.com/office/drawing/2014/main" id="{483F4140-2514-3EF3-4895-DC948C9D6F6B}"/>
              </a:ext>
            </a:extLst>
          </p:cNvPr>
          <p:cNvSpPr txBox="1">
            <a:spLocks/>
          </p:cNvSpPr>
          <p:nvPr/>
        </p:nvSpPr>
        <p:spPr>
          <a:xfrm>
            <a:off x="772885" y="19375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 greitumą, vikrumą.</a:t>
            </a:r>
            <a:endParaRPr lang="lt-LT" sz="2400" dirty="0">
              <a:ea typeface="Cambria" panose="02040503050406030204" pitchFamily="18" charset="0"/>
            </a:endParaRPr>
          </a:p>
          <a:p>
            <a:pPr marL="0" indent="0" algn="just">
              <a:buFont typeface="Arial" panose="020B0604020202020204" pitchFamily="34" charset="0"/>
              <a:buNone/>
            </a:pPr>
            <a:r>
              <a:rPr lang="it-IT" sz="2400" dirty="0">
                <a:ea typeface="Times New Roman" panose="02020603050405020304" pitchFamily="18" charset="0"/>
              </a:rPr>
              <a:t>Užduotis – </a:t>
            </a:r>
            <a:r>
              <a:rPr lang="pl-PL" sz="2400" dirty="0">
                <a:effectLst/>
                <a:ea typeface="Times New Roman" panose="02020603050405020304" pitchFamily="18" charset="0"/>
              </a:rPr>
              <a:t>bėgti maksimaliu greičiu pirmyn ir atgal darant posūkius.</a:t>
            </a:r>
            <a:endParaRPr lang="en-US" sz="2400" dirty="0">
              <a:effectLst/>
              <a:ea typeface="Times New Roman" panose="02020603050405020304" pitchFamily="18" charset="0"/>
            </a:endParaRPr>
          </a:p>
          <a:p>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Greitumui, vikrumui ugdyti rekomenduojamos šios sporto šakos: futbolas, krepšinis, lengvoji atletika, tenisas, rankinis, orientavimosi sportas, biatlonas, beisbolas, regbis. </a:t>
            </a:r>
            <a:endParaRPr lang="en-US"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022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F2069-DE3C-1793-E7D8-DF9E89BCF8BB}"/>
              </a:ext>
            </a:extLst>
          </p:cNvPr>
          <p:cNvSpPr>
            <a:spLocks noGrp="1"/>
          </p:cNvSpPr>
          <p:nvPr>
            <p:ph type="title"/>
          </p:nvPr>
        </p:nvSpPr>
        <p:spPr>
          <a:xfrm>
            <a:off x="306355" y="365126"/>
            <a:ext cx="11702143" cy="1012890"/>
          </a:xfrm>
        </p:spPr>
        <p:txBody>
          <a:bodyPr>
            <a:normAutofit fontScale="90000"/>
          </a:bodyPr>
          <a:lstStyle/>
          <a:p>
            <a:pPr algn="ctr"/>
            <a:r>
              <a:rPr lang="lt-LT" sz="3600" dirty="0"/>
              <a:t>Pradinio ugdymo mokinių bėgimo šaudykle </a:t>
            </a:r>
            <a:r>
              <a:rPr lang="en-US" sz="3600" dirty="0"/>
              <a:t>10x5 m. </a:t>
            </a:r>
            <a:r>
              <a:rPr lang="lt-LT" sz="3600" dirty="0"/>
              <a:t>testų analizė</a:t>
            </a:r>
            <a:endParaRPr lang="en-US" sz="3600" dirty="0"/>
          </a:p>
        </p:txBody>
      </p:sp>
      <p:sp>
        <p:nvSpPr>
          <p:cNvPr id="3" name="Content Placeholder 2">
            <a:extLst>
              <a:ext uri="{FF2B5EF4-FFF2-40B4-BE49-F238E27FC236}">
                <a16:creationId xmlns:a16="http://schemas.microsoft.com/office/drawing/2014/main" id="{D04508F5-966F-4EE2-338E-73947BE7360A}"/>
              </a:ext>
            </a:extLst>
          </p:cNvPr>
          <p:cNvSpPr>
            <a:spLocks noGrp="1"/>
          </p:cNvSpPr>
          <p:nvPr>
            <p:ph sz="half" idx="1"/>
          </p:nvPr>
        </p:nvSpPr>
        <p:spPr>
          <a:xfrm>
            <a:off x="604935" y="5794667"/>
            <a:ext cx="5181600" cy="945567"/>
          </a:xfrm>
        </p:spPr>
        <p:txBody>
          <a:bodyPr>
            <a:normAutofit/>
          </a:bodyPr>
          <a:lstStyle/>
          <a:p>
            <a:pPr marL="0" indent="0">
              <a:buNone/>
            </a:pPr>
            <a:r>
              <a:rPr lang="lt-LT" sz="1400" dirty="0"/>
              <a:t>Didžiausia dalis mergaičių, kurios pagal šį testo įvertinimą pateko į sveikatai palankaus FP zoną, yra 7, 8 ir 10 metų, kurios pateko į tobulėjimo zoną – 9 metų ir nebuvo kurios pateko į sveikatos rizikos zoną.</a:t>
            </a:r>
            <a:endParaRPr lang="en-US" sz="1400" dirty="0"/>
          </a:p>
        </p:txBody>
      </p:sp>
      <p:graphicFrame>
        <p:nvGraphicFramePr>
          <p:cNvPr id="5" name="Content Placeholder 4">
            <a:extLst>
              <a:ext uri="{FF2B5EF4-FFF2-40B4-BE49-F238E27FC236}">
                <a16:creationId xmlns:a16="http://schemas.microsoft.com/office/drawing/2014/main" id="{E4D48161-B492-4325-8EB5-0CEDF606E434}"/>
              </a:ext>
            </a:extLst>
          </p:cNvPr>
          <p:cNvGraphicFramePr>
            <a:graphicFrameLocks noGrp="1"/>
          </p:cNvGraphicFramePr>
          <p:nvPr>
            <p:ph sz="half" idx="2"/>
            <p:extLst>
              <p:ext uri="{D42A27DB-BD31-4B8C-83A1-F6EECF244321}">
                <p14:modId xmlns:p14="http://schemas.microsoft.com/office/powerpoint/2010/main" val="3454346069"/>
              </p:ext>
            </p:extLst>
          </p:nvPr>
        </p:nvGraphicFramePr>
        <p:xfrm>
          <a:off x="604935" y="1443329"/>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4">
            <a:extLst>
              <a:ext uri="{FF2B5EF4-FFF2-40B4-BE49-F238E27FC236}">
                <a16:creationId xmlns:a16="http://schemas.microsoft.com/office/drawing/2014/main" id="{5992378D-8AA5-4D2F-805D-70A4B4D1C7FC}"/>
              </a:ext>
            </a:extLst>
          </p:cNvPr>
          <p:cNvGraphicFramePr>
            <a:graphicFrameLocks/>
          </p:cNvGraphicFramePr>
          <p:nvPr>
            <p:extLst>
              <p:ext uri="{D42A27DB-BD31-4B8C-83A1-F6EECF244321}">
                <p14:modId xmlns:p14="http://schemas.microsoft.com/office/powerpoint/2010/main" val="3833918285"/>
              </p:ext>
            </p:extLst>
          </p:nvPr>
        </p:nvGraphicFramePr>
        <p:xfrm>
          <a:off x="6704045" y="137801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9DD028F8-95F1-B7E7-C6F5-326FFE2637C1}"/>
              </a:ext>
            </a:extLst>
          </p:cNvPr>
          <p:cNvSpPr txBox="1">
            <a:spLocks/>
          </p:cNvSpPr>
          <p:nvPr/>
        </p:nvSpPr>
        <p:spPr>
          <a:xfrm>
            <a:off x="6704045" y="5701718"/>
            <a:ext cx="5181600" cy="7402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t-LT" sz="1400" dirty="0"/>
              <a:t>Didžiausia dalis berniukų, kurie pagal šį testo įvertinimą pateko į sveikatai palankaus FP zoną, yra 7 ir 10 metų, kurie pateko į tobulėjimo zoną – 9 metų ir nėra patekusių į sveikatos rizikos zoną.</a:t>
            </a:r>
            <a:endParaRPr lang="en-US" sz="1400" dirty="0"/>
          </a:p>
        </p:txBody>
      </p:sp>
    </p:spTree>
    <p:extLst>
      <p:ext uri="{BB962C8B-B14F-4D97-AF65-F5344CB8AC3E}">
        <p14:creationId xmlns:p14="http://schemas.microsoft.com/office/powerpoint/2010/main" val="1852520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34BE1-F70D-48AB-B3C0-FD9890182D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B2B5E1-5DE4-98DF-51CB-7CBB111E14A5}"/>
              </a:ext>
            </a:extLst>
          </p:cNvPr>
          <p:cNvSpPr>
            <a:spLocks noGrp="1"/>
          </p:cNvSpPr>
          <p:nvPr>
            <p:ph type="title"/>
          </p:nvPr>
        </p:nvSpPr>
        <p:spPr>
          <a:xfrm>
            <a:off x="689688" y="355186"/>
            <a:ext cx="10812624" cy="1325563"/>
          </a:xfrm>
        </p:spPr>
        <p:txBody>
          <a:bodyPr>
            <a:normAutofit/>
          </a:bodyPr>
          <a:lstStyle/>
          <a:p>
            <a:r>
              <a:rPr lang="pl-PL" sz="3200" dirty="0">
                <a:effectLst/>
                <a:latin typeface="+mn-lt"/>
                <a:ea typeface="Cambria" panose="02040503050406030204" pitchFamily="18" charset="0"/>
              </a:rPr>
              <a:t>Mokinio fizinio pajėgumo testas „6 minučių bėgimas“ </a:t>
            </a:r>
            <a:endParaRPr lang="en-US" sz="3200" dirty="0">
              <a:latin typeface="+mn-lt"/>
            </a:endParaRPr>
          </a:p>
        </p:txBody>
      </p:sp>
      <p:sp>
        <p:nvSpPr>
          <p:cNvPr id="4" name="Content Placeholder 2">
            <a:extLst>
              <a:ext uri="{FF2B5EF4-FFF2-40B4-BE49-F238E27FC236}">
                <a16:creationId xmlns:a16="http://schemas.microsoft.com/office/drawing/2014/main" id="{C7F9CE2E-7F48-65BF-3F10-E440455B0010}"/>
              </a:ext>
            </a:extLst>
          </p:cNvPr>
          <p:cNvSpPr txBox="1">
            <a:spLocks/>
          </p:cNvSpPr>
          <p:nvPr/>
        </p:nvSpPr>
        <p:spPr>
          <a:xfrm>
            <a:off x="772885" y="19375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pl-PL" sz="2400" dirty="0">
                <a:effectLst/>
                <a:ea typeface="Cambria" panose="02040503050406030204" pitchFamily="18" charset="0"/>
              </a:rPr>
              <a:t>Tikslas – nustatyti širdies ir kraujagyslių sistemos pajėgumą.</a:t>
            </a:r>
            <a:endParaRPr lang="lt-LT" sz="2400" dirty="0">
              <a:effectLst/>
              <a:ea typeface="Cambria" panose="02040503050406030204" pitchFamily="18" charset="0"/>
            </a:endParaRPr>
          </a:p>
          <a:p>
            <a:pPr marL="0" indent="0" algn="just">
              <a:buFont typeface="Arial" panose="020B0604020202020204" pitchFamily="34" charset="0"/>
              <a:buNone/>
            </a:pPr>
            <a:r>
              <a:rPr lang="it-IT" sz="2400" dirty="0">
                <a:ea typeface="Times New Roman" panose="02020603050405020304" pitchFamily="18" charset="0"/>
              </a:rPr>
              <a:t>Užduotis – </a:t>
            </a:r>
            <a:r>
              <a:rPr lang="lt-LT" sz="2400" dirty="0">
                <a:effectLst/>
                <a:ea typeface="Cambria" panose="02040503050406030204" pitchFamily="18" charset="0"/>
              </a:rPr>
              <a:t>per 6 minutes įveikti kuo didesnį atstumą. </a:t>
            </a:r>
          </a:p>
          <a:p>
            <a:pPr marL="0" indent="0" algn="just">
              <a:buFont typeface="Arial" panose="020B0604020202020204" pitchFamily="34" charset="0"/>
              <a:buNone/>
            </a:pPr>
            <a:endParaRPr lang="lt-LT" sz="2400"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endParaRPr lang="lt-LT"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None/>
            </a:pPr>
            <a:r>
              <a:rPr lang="lt-LT" sz="2400" i="1" dirty="0">
                <a:effectLst/>
                <a:ea typeface="Times New Roman" panose="02020603050405020304" pitchFamily="18" charset="0"/>
              </a:rPr>
              <a:t>Greitumui, vikrumui ugdyti rekomenduojamos šios sporto šakos: futbolas, krepšinis, lengvoji atletika, tenisas, rankinis, orientavimosi sportas, biatlonas, beisbolas, regbis. </a:t>
            </a:r>
            <a:endParaRPr lang="en-US" sz="2400" i="1" dirty="0">
              <a:effectLst/>
              <a:ea typeface="Times New Roman" panose="02020603050405020304" pitchFamily="18" charset="0"/>
            </a:endParaRPr>
          </a:p>
          <a:p>
            <a:pPr marL="0" indent="0">
              <a:buNone/>
            </a:pPr>
            <a:endParaRPr lang="lt-LT" sz="2400" i="1" dirty="0">
              <a:ea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297904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15833</TotalTime>
  <Words>2035</Words>
  <Application>Microsoft Office PowerPoint</Application>
  <PresentationFormat>Widescreen</PresentationFormat>
  <Paragraphs>169</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Cambria</vt:lpstr>
      <vt:lpstr>Times New Roman</vt:lpstr>
      <vt:lpstr>Wingdings</vt:lpstr>
      <vt:lpstr>Office Theme</vt:lpstr>
      <vt:lpstr>Neringos gimnazijos mokinių fizinio pajėgumo testavimo rezultatų apibendrinimas 2023-2024 m.m.</vt:lpstr>
      <vt:lpstr>PowerPoint Presentation</vt:lpstr>
      <vt:lpstr>Mokinio fizinio pajėgumo testas „Šuolis į tolį iš vietos“ </vt:lpstr>
      <vt:lpstr>Pradinio ugdymo mokinių šuolio iš vietos testų analizė</vt:lpstr>
      <vt:lpstr>Mokinio fizinio pajėgumo testas „Teniso kamuoliuko metimas“</vt:lpstr>
      <vt:lpstr>Pradinio ugdymo mokinių teniso kamuoliuko metimo testų analizė</vt:lpstr>
      <vt:lpstr>Mokinio fizinio pajėgumo testas „10 x 5 m bėgimas šaudykle“</vt:lpstr>
      <vt:lpstr>Pradinio ugdymo mokinių bėgimo šaudykle 10x5 m. testų analizė</vt:lpstr>
      <vt:lpstr>Mokinio fizinio pajėgumo testas „6 minučių bėgimas“ </vt:lpstr>
      <vt:lpstr>Pradinio ugdymo mokinių 6 minučių bėgimo testų analizė</vt:lpstr>
      <vt:lpstr>Mokinio fizinio pajėgumo testas „Flamingas“</vt:lpstr>
      <vt:lpstr>Pagrindinio ir vidurinio ugdymo mokinių „Flamingo“ testo analizė</vt:lpstr>
      <vt:lpstr>Mokinio fizinio pajėgumo testas „Sėstis ir siekti“</vt:lpstr>
      <vt:lpstr>Pagrindinio ir vidurinio ugdymo mokinių „sėstis ir siekti“ testo analizė</vt:lpstr>
      <vt:lpstr>Mokinio fizinio pajėgumo testas „Šuolis į tolį iš vietos“</vt:lpstr>
      <vt:lpstr>Pagrindinio ir vidurinio ugdymo mokinių „šuolio į tolį iš vietos“ testo analizė</vt:lpstr>
      <vt:lpstr>Mokinio fizinio pajėgumo testas „Kybojimas sulenktomis rankomis“</vt:lpstr>
      <vt:lpstr>Pagrindinio ir vidurinio ugdymo mokinių „kybojimo sulenktomis rankomis“ testo analizė</vt:lpstr>
      <vt:lpstr>Mokinio fizinio pajėgumo testas „10 x 5 m bėgimas šaudykle“</vt:lpstr>
      <vt:lpstr>Pagrindinio ir vidurinio ugdymo mokinių bėgimo šaudykle “10x5 m” testo analizė</vt:lpstr>
      <vt:lpstr>Mokinio fizinio pajėgumo testas „20 m bėgimas šaudykle“</vt:lpstr>
      <vt:lpstr>Pagrindinio ir vidurinio ugdymo mokinių “20 m. bėgimo šaudykle“ testo analizė</vt:lpstr>
      <vt:lpstr>APIBENDRINIMAS IR REKOMENDACIJOS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Sveikatos Biuras</dc:creator>
  <cp:lastModifiedBy>Sveikatos Biuras</cp:lastModifiedBy>
  <cp:revision>58</cp:revision>
  <dcterms:created xsi:type="dcterms:W3CDTF">2024-10-14T10:12:00Z</dcterms:created>
  <dcterms:modified xsi:type="dcterms:W3CDTF">2024-11-27T12:01:37Z</dcterms:modified>
</cp:coreProperties>
</file>